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7" r:id="rId3"/>
    <p:sldId id="261" r:id="rId4"/>
    <p:sldId id="258" r:id="rId5"/>
    <p:sldId id="259" r:id="rId6"/>
    <p:sldId id="279" r:id="rId7"/>
    <p:sldId id="260" r:id="rId8"/>
    <p:sldId id="262" r:id="rId9"/>
    <p:sldId id="263" r:id="rId10"/>
    <p:sldId id="264" r:id="rId11"/>
    <p:sldId id="265" r:id="rId12"/>
    <p:sldId id="266" r:id="rId13"/>
    <p:sldId id="267" r:id="rId14"/>
    <p:sldId id="274" r:id="rId15"/>
    <p:sldId id="275" r:id="rId16"/>
    <p:sldId id="276" r:id="rId17"/>
    <p:sldId id="273" r:id="rId18"/>
    <p:sldId id="272" r:id="rId19"/>
    <p:sldId id="271"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6" d="100"/>
          <a:sy n="56" d="100"/>
        </p:scale>
        <p:origin x="1296"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4968A1-69A4-421C-8CCF-08F71E2BF84B}"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DFD31788-1471-4010-84AF-39854D89E35B}">
      <dgm:prSet/>
      <dgm:spPr/>
      <dgm:t>
        <a:bodyPr/>
        <a:lstStyle/>
        <a:p>
          <a:r>
            <a:rPr lang="en-US" dirty="0"/>
            <a:t>Have</a:t>
          </a:r>
        </a:p>
      </dgm:t>
    </dgm:pt>
    <dgm:pt modelId="{5A12593F-9F96-49DA-A304-40405D55B56D}" type="parTrans" cxnId="{47D17085-EFA3-445E-A959-FBF5DFD5F18C}">
      <dgm:prSet/>
      <dgm:spPr/>
      <dgm:t>
        <a:bodyPr/>
        <a:lstStyle/>
        <a:p>
          <a:endParaRPr lang="en-US"/>
        </a:p>
      </dgm:t>
    </dgm:pt>
    <dgm:pt modelId="{F9858A50-D3AF-4C23-9AE8-9ECB55CD2258}" type="sibTrans" cxnId="{47D17085-EFA3-445E-A959-FBF5DFD5F18C}">
      <dgm:prSet/>
      <dgm:spPr/>
      <dgm:t>
        <a:bodyPr/>
        <a:lstStyle/>
        <a:p>
          <a:endParaRPr lang="en-US"/>
        </a:p>
      </dgm:t>
    </dgm:pt>
    <dgm:pt modelId="{227AD442-4643-4C14-8EFD-60DD58A6BC46}">
      <dgm:prSet/>
      <dgm:spPr/>
      <dgm:t>
        <a:bodyPr/>
        <a:lstStyle/>
        <a:p>
          <a:r>
            <a:rPr lang="en-US" dirty="0"/>
            <a:t>Have a deeper insight into data</a:t>
          </a:r>
        </a:p>
      </dgm:t>
    </dgm:pt>
    <dgm:pt modelId="{53A75102-9DD8-4DE1-971A-16A70E2EABEA}" type="parTrans" cxnId="{E36BC4FB-D658-461B-B52D-44F8CB70EB1D}">
      <dgm:prSet/>
      <dgm:spPr/>
      <dgm:t>
        <a:bodyPr/>
        <a:lstStyle/>
        <a:p>
          <a:endParaRPr lang="en-US"/>
        </a:p>
      </dgm:t>
    </dgm:pt>
    <dgm:pt modelId="{CB45C175-547A-49A5-AF64-D81E2ED23B43}" type="sibTrans" cxnId="{E36BC4FB-D658-461B-B52D-44F8CB70EB1D}">
      <dgm:prSet/>
      <dgm:spPr/>
      <dgm:t>
        <a:bodyPr/>
        <a:lstStyle/>
        <a:p>
          <a:endParaRPr lang="en-US"/>
        </a:p>
      </dgm:t>
    </dgm:pt>
    <dgm:pt modelId="{3D7FEB74-6CC9-4E41-88FC-21C9D51E5574}">
      <dgm:prSet/>
      <dgm:spPr/>
      <dgm:t>
        <a:bodyPr/>
        <a:lstStyle/>
        <a:p>
          <a:r>
            <a:rPr lang="en-US" dirty="0"/>
            <a:t>Discover</a:t>
          </a:r>
        </a:p>
      </dgm:t>
    </dgm:pt>
    <dgm:pt modelId="{68EEBBD1-31BB-43BE-91A8-46130578A937}" type="parTrans" cxnId="{44EAB226-DB63-49D0-80B0-8E532D8C42CA}">
      <dgm:prSet/>
      <dgm:spPr/>
      <dgm:t>
        <a:bodyPr/>
        <a:lstStyle/>
        <a:p>
          <a:endParaRPr lang="en-US"/>
        </a:p>
      </dgm:t>
    </dgm:pt>
    <dgm:pt modelId="{8A5DC980-74A0-41A9-A2AF-126E4F0090C4}" type="sibTrans" cxnId="{44EAB226-DB63-49D0-80B0-8E532D8C42CA}">
      <dgm:prSet/>
      <dgm:spPr/>
      <dgm:t>
        <a:bodyPr/>
        <a:lstStyle/>
        <a:p>
          <a:endParaRPr lang="en-US"/>
        </a:p>
      </dgm:t>
    </dgm:pt>
    <dgm:pt modelId="{4522845F-DE89-4FC4-8099-BF1384B3797F}">
      <dgm:prSet/>
      <dgm:spPr/>
      <dgm:t>
        <a:bodyPr/>
        <a:lstStyle/>
        <a:p>
          <a:r>
            <a:rPr lang="en-US" dirty="0"/>
            <a:t>Discover the best model for prediction cancellation</a:t>
          </a:r>
        </a:p>
      </dgm:t>
    </dgm:pt>
    <dgm:pt modelId="{F76CDDAE-1690-4436-803D-F1959014B68E}" type="parTrans" cxnId="{42D6038B-DFFD-46EE-A468-B1730196F098}">
      <dgm:prSet/>
      <dgm:spPr/>
      <dgm:t>
        <a:bodyPr/>
        <a:lstStyle/>
        <a:p>
          <a:endParaRPr lang="en-US"/>
        </a:p>
      </dgm:t>
    </dgm:pt>
    <dgm:pt modelId="{D87B6A86-B459-440C-83D9-81A1EFD678E0}" type="sibTrans" cxnId="{42D6038B-DFFD-46EE-A468-B1730196F098}">
      <dgm:prSet/>
      <dgm:spPr/>
      <dgm:t>
        <a:bodyPr/>
        <a:lstStyle/>
        <a:p>
          <a:endParaRPr lang="en-US"/>
        </a:p>
      </dgm:t>
    </dgm:pt>
    <dgm:pt modelId="{7EE162E1-4460-493A-821B-73004111B2A9}">
      <dgm:prSet/>
      <dgm:spPr/>
      <dgm:t>
        <a:bodyPr/>
        <a:lstStyle/>
        <a:p>
          <a:r>
            <a:rPr lang="en-US" dirty="0"/>
            <a:t>Find</a:t>
          </a:r>
        </a:p>
      </dgm:t>
    </dgm:pt>
    <dgm:pt modelId="{6932639C-BF14-4E28-8F38-293A82F1F986}" type="parTrans" cxnId="{73FE9870-FC53-4987-A038-7F1BA4A49633}">
      <dgm:prSet/>
      <dgm:spPr/>
      <dgm:t>
        <a:bodyPr/>
        <a:lstStyle/>
        <a:p>
          <a:endParaRPr lang="en-US"/>
        </a:p>
      </dgm:t>
    </dgm:pt>
    <dgm:pt modelId="{2CF65CB3-AC24-4502-8865-D4110B996164}" type="sibTrans" cxnId="{73FE9870-FC53-4987-A038-7F1BA4A49633}">
      <dgm:prSet/>
      <dgm:spPr/>
      <dgm:t>
        <a:bodyPr/>
        <a:lstStyle/>
        <a:p>
          <a:endParaRPr lang="en-US"/>
        </a:p>
      </dgm:t>
    </dgm:pt>
    <dgm:pt modelId="{061F6176-01E5-4F83-A40A-E1B25468D4A4}">
      <dgm:prSet/>
      <dgm:spPr/>
      <dgm:t>
        <a:bodyPr/>
        <a:lstStyle/>
        <a:p>
          <a:r>
            <a:rPr lang="en-US" dirty="0"/>
            <a:t>Find the most significate factors affect cancellation</a:t>
          </a:r>
        </a:p>
      </dgm:t>
    </dgm:pt>
    <dgm:pt modelId="{02451754-EFAB-4A1C-AF83-E8FDD4DB3929}" type="parTrans" cxnId="{04B6764C-2F01-4EC3-A09D-901A13DADB54}">
      <dgm:prSet/>
      <dgm:spPr/>
      <dgm:t>
        <a:bodyPr/>
        <a:lstStyle/>
        <a:p>
          <a:endParaRPr lang="en-US"/>
        </a:p>
      </dgm:t>
    </dgm:pt>
    <dgm:pt modelId="{13839D94-F73E-4746-A6DC-2C54C3DE9281}" type="sibTrans" cxnId="{04B6764C-2F01-4EC3-A09D-901A13DADB54}">
      <dgm:prSet/>
      <dgm:spPr/>
      <dgm:t>
        <a:bodyPr/>
        <a:lstStyle/>
        <a:p>
          <a:endParaRPr lang="en-US"/>
        </a:p>
      </dgm:t>
    </dgm:pt>
    <dgm:pt modelId="{5D5FCA85-7E87-4419-A9A7-7EB7395CFEF4}">
      <dgm:prSet/>
      <dgm:spPr/>
      <dgm:t>
        <a:bodyPr/>
        <a:lstStyle/>
        <a:p>
          <a:r>
            <a:rPr lang="en-US" dirty="0"/>
            <a:t>Offer</a:t>
          </a:r>
        </a:p>
      </dgm:t>
    </dgm:pt>
    <dgm:pt modelId="{F9037FD7-A003-4BEA-B49A-4ECB261B2067}" type="parTrans" cxnId="{368DFC4B-6F16-40CC-A52B-D4C49D583887}">
      <dgm:prSet/>
      <dgm:spPr/>
      <dgm:t>
        <a:bodyPr/>
        <a:lstStyle/>
        <a:p>
          <a:endParaRPr lang="en-US"/>
        </a:p>
      </dgm:t>
    </dgm:pt>
    <dgm:pt modelId="{FA07DA88-0662-4A0A-8708-C5E13DC45117}" type="sibTrans" cxnId="{368DFC4B-6F16-40CC-A52B-D4C49D583887}">
      <dgm:prSet/>
      <dgm:spPr/>
      <dgm:t>
        <a:bodyPr/>
        <a:lstStyle/>
        <a:p>
          <a:endParaRPr lang="en-US"/>
        </a:p>
      </dgm:t>
    </dgm:pt>
    <dgm:pt modelId="{B0275F83-7DBF-4302-8FDD-2246601D508A}">
      <dgm:prSet/>
      <dgm:spPr/>
      <dgm:t>
        <a:bodyPr/>
        <a:lstStyle/>
        <a:p>
          <a:r>
            <a:rPr lang="en-US" dirty="0"/>
            <a:t>Offer business </a:t>
          </a:r>
          <a:r>
            <a:rPr lang="en-US" dirty="0" err="1"/>
            <a:t>recommandition</a:t>
          </a:r>
          <a:endParaRPr lang="en-US" dirty="0"/>
        </a:p>
      </dgm:t>
    </dgm:pt>
    <dgm:pt modelId="{3F82E97C-61F9-42DA-9974-49D60CCF6807}" type="parTrans" cxnId="{C5EC1E06-E0FD-4FC5-8017-2CCBA5E0D5BA}">
      <dgm:prSet/>
      <dgm:spPr/>
      <dgm:t>
        <a:bodyPr/>
        <a:lstStyle/>
        <a:p>
          <a:endParaRPr lang="en-US"/>
        </a:p>
      </dgm:t>
    </dgm:pt>
    <dgm:pt modelId="{2C94D330-D965-4756-B656-19D6D74B4DBF}" type="sibTrans" cxnId="{C5EC1E06-E0FD-4FC5-8017-2CCBA5E0D5BA}">
      <dgm:prSet/>
      <dgm:spPr/>
      <dgm:t>
        <a:bodyPr/>
        <a:lstStyle/>
        <a:p>
          <a:endParaRPr lang="en-US"/>
        </a:p>
      </dgm:t>
    </dgm:pt>
    <dgm:pt modelId="{5E4B7B26-1ABF-4940-9C59-BDB89F05239A}" type="pres">
      <dgm:prSet presAssocID="{A84968A1-69A4-421C-8CCF-08F71E2BF84B}" presName="Name0" presStyleCnt="0">
        <dgm:presLayoutVars>
          <dgm:dir/>
          <dgm:animLvl val="lvl"/>
          <dgm:resizeHandles val="exact"/>
        </dgm:presLayoutVars>
      </dgm:prSet>
      <dgm:spPr/>
    </dgm:pt>
    <dgm:pt modelId="{98C3612E-B74A-4793-A643-5F9F513F099B}" type="pres">
      <dgm:prSet presAssocID="{DFD31788-1471-4010-84AF-39854D89E35B}" presName="linNode" presStyleCnt="0"/>
      <dgm:spPr/>
    </dgm:pt>
    <dgm:pt modelId="{9BDC4489-E888-45D1-A288-B57FECE7990A}" type="pres">
      <dgm:prSet presAssocID="{DFD31788-1471-4010-84AF-39854D89E35B}" presName="parentText" presStyleLbl="solidFgAcc1" presStyleIdx="0" presStyleCnt="4">
        <dgm:presLayoutVars>
          <dgm:chMax val="1"/>
          <dgm:bulletEnabled/>
        </dgm:presLayoutVars>
      </dgm:prSet>
      <dgm:spPr/>
    </dgm:pt>
    <dgm:pt modelId="{1D88D153-D791-4CC0-B096-7A2B33D60815}" type="pres">
      <dgm:prSet presAssocID="{DFD31788-1471-4010-84AF-39854D89E35B}" presName="descendantText" presStyleLbl="alignNode1" presStyleIdx="0" presStyleCnt="4">
        <dgm:presLayoutVars>
          <dgm:bulletEnabled/>
        </dgm:presLayoutVars>
      </dgm:prSet>
      <dgm:spPr/>
    </dgm:pt>
    <dgm:pt modelId="{2B5ADA5F-FEFF-45F1-A4DF-765BF3C705EC}" type="pres">
      <dgm:prSet presAssocID="{F9858A50-D3AF-4C23-9AE8-9ECB55CD2258}" presName="sp" presStyleCnt="0"/>
      <dgm:spPr/>
    </dgm:pt>
    <dgm:pt modelId="{5976E2EA-6C58-4539-9D21-ECAC250EA1FD}" type="pres">
      <dgm:prSet presAssocID="{3D7FEB74-6CC9-4E41-88FC-21C9D51E5574}" presName="linNode" presStyleCnt="0"/>
      <dgm:spPr/>
    </dgm:pt>
    <dgm:pt modelId="{FEBC7DED-A019-4166-BE48-8031A1ADAB61}" type="pres">
      <dgm:prSet presAssocID="{3D7FEB74-6CC9-4E41-88FC-21C9D51E5574}" presName="parentText" presStyleLbl="solidFgAcc1" presStyleIdx="1" presStyleCnt="4">
        <dgm:presLayoutVars>
          <dgm:chMax val="1"/>
          <dgm:bulletEnabled/>
        </dgm:presLayoutVars>
      </dgm:prSet>
      <dgm:spPr/>
    </dgm:pt>
    <dgm:pt modelId="{C7D9CC73-4006-447C-9AA4-C78017305D94}" type="pres">
      <dgm:prSet presAssocID="{3D7FEB74-6CC9-4E41-88FC-21C9D51E5574}" presName="descendantText" presStyleLbl="alignNode1" presStyleIdx="1" presStyleCnt="4">
        <dgm:presLayoutVars>
          <dgm:bulletEnabled/>
        </dgm:presLayoutVars>
      </dgm:prSet>
      <dgm:spPr/>
    </dgm:pt>
    <dgm:pt modelId="{FF15BF4E-1C19-44B3-962B-196DA8EE6DEF}" type="pres">
      <dgm:prSet presAssocID="{8A5DC980-74A0-41A9-A2AF-126E4F0090C4}" presName="sp" presStyleCnt="0"/>
      <dgm:spPr/>
    </dgm:pt>
    <dgm:pt modelId="{764F8C83-4A62-4696-9261-D849A2511FF8}" type="pres">
      <dgm:prSet presAssocID="{7EE162E1-4460-493A-821B-73004111B2A9}" presName="linNode" presStyleCnt="0"/>
      <dgm:spPr/>
    </dgm:pt>
    <dgm:pt modelId="{348CF01C-0F7A-4DB5-86B4-67ACEB52B874}" type="pres">
      <dgm:prSet presAssocID="{7EE162E1-4460-493A-821B-73004111B2A9}" presName="parentText" presStyleLbl="solidFgAcc1" presStyleIdx="2" presStyleCnt="4">
        <dgm:presLayoutVars>
          <dgm:chMax val="1"/>
          <dgm:bulletEnabled/>
        </dgm:presLayoutVars>
      </dgm:prSet>
      <dgm:spPr/>
    </dgm:pt>
    <dgm:pt modelId="{B263CF39-5DA5-499E-BD90-3CB3B1272501}" type="pres">
      <dgm:prSet presAssocID="{7EE162E1-4460-493A-821B-73004111B2A9}" presName="descendantText" presStyleLbl="alignNode1" presStyleIdx="2" presStyleCnt="4">
        <dgm:presLayoutVars>
          <dgm:bulletEnabled/>
        </dgm:presLayoutVars>
      </dgm:prSet>
      <dgm:spPr/>
    </dgm:pt>
    <dgm:pt modelId="{D765F841-F53B-44B9-AFDB-3E6B121DC6C1}" type="pres">
      <dgm:prSet presAssocID="{2CF65CB3-AC24-4502-8865-D4110B996164}" presName="sp" presStyleCnt="0"/>
      <dgm:spPr/>
    </dgm:pt>
    <dgm:pt modelId="{62CD9345-0846-4F3D-A540-492BD1919178}" type="pres">
      <dgm:prSet presAssocID="{5D5FCA85-7E87-4419-A9A7-7EB7395CFEF4}" presName="linNode" presStyleCnt="0"/>
      <dgm:spPr/>
    </dgm:pt>
    <dgm:pt modelId="{BC119530-A31E-4B8D-9BD2-A906E213CC54}" type="pres">
      <dgm:prSet presAssocID="{5D5FCA85-7E87-4419-A9A7-7EB7395CFEF4}" presName="parentText" presStyleLbl="solidFgAcc1" presStyleIdx="3" presStyleCnt="4">
        <dgm:presLayoutVars>
          <dgm:chMax val="1"/>
          <dgm:bulletEnabled/>
        </dgm:presLayoutVars>
      </dgm:prSet>
      <dgm:spPr/>
    </dgm:pt>
    <dgm:pt modelId="{75B63A63-6C82-4825-88AE-6F162BA9C985}" type="pres">
      <dgm:prSet presAssocID="{5D5FCA85-7E87-4419-A9A7-7EB7395CFEF4}" presName="descendantText" presStyleLbl="alignNode1" presStyleIdx="3" presStyleCnt="4">
        <dgm:presLayoutVars>
          <dgm:bulletEnabled/>
        </dgm:presLayoutVars>
      </dgm:prSet>
      <dgm:spPr/>
    </dgm:pt>
  </dgm:ptLst>
  <dgm:cxnLst>
    <dgm:cxn modelId="{C5EC1E06-E0FD-4FC5-8017-2CCBA5E0D5BA}" srcId="{5D5FCA85-7E87-4419-A9A7-7EB7395CFEF4}" destId="{B0275F83-7DBF-4302-8FDD-2246601D508A}" srcOrd="0" destOrd="0" parTransId="{3F82E97C-61F9-42DA-9974-49D60CCF6807}" sibTransId="{2C94D330-D965-4756-B656-19D6D74B4DBF}"/>
    <dgm:cxn modelId="{AD2DE515-4BC3-4B52-8E8F-ECAD4C2DC1F8}" type="presOf" srcId="{061F6176-01E5-4F83-A40A-E1B25468D4A4}" destId="{B263CF39-5DA5-499E-BD90-3CB3B1272501}" srcOrd="0" destOrd="0" presId="urn:microsoft.com/office/officeart/2016/7/layout/VerticalHollowActionList"/>
    <dgm:cxn modelId="{E61D411A-0465-4B4E-9C71-97A0217B913F}" type="presOf" srcId="{DFD31788-1471-4010-84AF-39854D89E35B}" destId="{9BDC4489-E888-45D1-A288-B57FECE7990A}" srcOrd="0" destOrd="0" presId="urn:microsoft.com/office/officeart/2016/7/layout/VerticalHollowActionList"/>
    <dgm:cxn modelId="{44EAB226-DB63-49D0-80B0-8E532D8C42CA}" srcId="{A84968A1-69A4-421C-8CCF-08F71E2BF84B}" destId="{3D7FEB74-6CC9-4E41-88FC-21C9D51E5574}" srcOrd="1" destOrd="0" parTransId="{68EEBBD1-31BB-43BE-91A8-46130578A937}" sibTransId="{8A5DC980-74A0-41A9-A2AF-126E4F0090C4}"/>
    <dgm:cxn modelId="{93C8AC69-8039-492E-A5F0-59E324A13D03}" type="presOf" srcId="{7EE162E1-4460-493A-821B-73004111B2A9}" destId="{348CF01C-0F7A-4DB5-86B4-67ACEB52B874}" srcOrd="0" destOrd="0" presId="urn:microsoft.com/office/officeart/2016/7/layout/VerticalHollowActionList"/>
    <dgm:cxn modelId="{368DFC4B-6F16-40CC-A52B-D4C49D583887}" srcId="{A84968A1-69A4-421C-8CCF-08F71E2BF84B}" destId="{5D5FCA85-7E87-4419-A9A7-7EB7395CFEF4}" srcOrd="3" destOrd="0" parTransId="{F9037FD7-A003-4BEA-B49A-4ECB261B2067}" sibTransId="{FA07DA88-0662-4A0A-8708-C5E13DC45117}"/>
    <dgm:cxn modelId="{04B6764C-2F01-4EC3-A09D-901A13DADB54}" srcId="{7EE162E1-4460-493A-821B-73004111B2A9}" destId="{061F6176-01E5-4F83-A40A-E1B25468D4A4}" srcOrd="0" destOrd="0" parTransId="{02451754-EFAB-4A1C-AF83-E8FDD4DB3929}" sibTransId="{13839D94-F73E-4746-A6DC-2C54C3DE9281}"/>
    <dgm:cxn modelId="{73FE9870-FC53-4987-A038-7F1BA4A49633}" srcId="{A84968A1-69A4-421C-8CCF-08F71E2BF84B}" destId="{7EE162E1-4460-493A-821B-73004111B2A9}" srcOrd="2" destOrd="0" parTransId="{6932639C-BF14-4E28-8F38-293A82F1F986}" sibTransId="{2CF65CB3-AC24-4502-8865-D4110B996164}"/>
    <dgm:cxn modelId="{F5301E51-71B0-4712-B275-19C662CA9E94}" type="presOf" srcId="{3D7FEB74-6CC9-4E41-88FC-21C9D51E5574}" destId="{FEBC7DED-A019-4166-BE48-8031A1ADAB61}" srcOrd="0" destOrd="0" presId="urn:microsoft.com/office/officeart/2016/7/layout/VerticalHollowActionList"/>
    <dgm:cxn modelId="{46960675-08A1-415C-9E2F-535F4C5102C3}" type="presOf" srcId="{5D5FCA85-7E87-4419-A9A7-7EB7395CFEF4}" destId="{BC119530-A31E-4B8D-9BD2-A906E213CC54}" srcOrd="0" destOrd="0" presId="urn:microsoft.com/office/officeart/2016/7/layout/VerticalHollowActionList"/>
    <dgm:cxn modelId="{47D17085-EFA3-445E-A959-FBF5DFD5F18C}" srcId="{A84968A1-69A4-421C-8CCF-08F71E2BF84B}" destId="{DFD31788-1471-4010-84AF-39854D89E35B}" srcOrd="0" destOrd="0" parTransId="{5A12593F-9F96-49DA-A304-40405D55B56D}" sibTransId="{F9858A50-D3AF-4C23-9AE8-9ECB55CD2258}"/>
    <dgm:cxn modelId="{7AC1ED85-E9A7-4E9D-A90B-EF0D0D21E1A3}" type="presOf" srcId="{227AD442-4643-4C14-8EFD-60DD58A6BC46}" destId="{1D88D153-D791-4CC0-B096-7A2B33D60815}" srcOrd="0" destOrd="0" presId="urn:microsoft.com/office/officeart/2016/7/layout/VerticalHollowActionList"/>
    <dgm:cxn modelId="{42D6038B-DFFD-46EE-A468-B1730196F098}" srcId="{3D7FEB74-6CC9-4E41-88FC-21C9D51E5574}" destId="{4522845F-DE89-4FC4-8099-BF1384B3797F}" srcOrd="0" destOrd="0" parTransId="{F76CDDAE-1690-4436-803D-F1959014B68E}" sibTransId="{D87B6A86-B459-440C-83D9-81A1EFD678E0}"/>
    <dgm:cxn modelId="{E05EF899-B0E8-441A-824C-FAF85D224132}" type="presOf" srcId="{B0275F83-7DBF-4302-8FDD-2246601D508A}" destId="{75B63A63-6C82-4825-88AE-6F162BA9C985}" srcOrd="0" destOrd="0" presId="urn:microsoft.com/office/officeart/2016/7/layout/VerticalHollowActionList"/>
    <dgm:cxn modelId="{DD4DBAC4-941A-40B2-9D6A-0FFAE80260AF}" type="presOf" srcId="{A84968A1-69A4-421C-8CCF-08F71E2BF84B}" destId="{5E4B7B26-1ABF-4940-9C59-BDB89F05239A}" srcOrd="0" destOrd="0" presId="urn:microsoft.com/office/officeart/2016/7/layout/VerticalHollowActionList"/>
    <dgm:cxn modelId="{3E1306DD-4B5A-4C99-811E-FBA667AECB33}" type="presOf" srcId="{4522845F-DE89-4FC4-8099-BF1384B3797F}" destId="{C7D9CC73-4006-447C-9AA4-C78017305D94}" srcOrd="0" destOrd="0" presId="urn:microsoft.com/office/officeart/2016/7/layout/VerticalHollowActionList"/>
    <dgm:cxn modelId="{E36BC4FB-D658-461B-B52D-44F8CB70EB1D}" srcId="{DFD31788-1471-4010-84AF-39854D89E35B}" destId="{227AD442-4643-4C14-8EFD-60DD58A6BC46}" srcOrd="0" destOrd="0" parTransId="{53A75102-9DD8-4DE1-971A-16A70E2EABEA}" sibTransId="{CB45C175-547A-49A5-AF64-D81E2ED23B43}"/>
    <dgm:cxn modelId="{D07F4E41-98D3-4593-A349-7F4038FC3389}" type="presParOf" srcId="{5E4B7B26-1ABF-4940-9C59-BDB89F05239A}" destId="{98C3612E-B74A-4793-A643-5F9F513F099B}" srcOrd="0" destOrd="0" presId="urn:microsoft.com/office/officeart/2016/7/layout/VerticalHollowActionList"/>
    <dgm:cxn modelId="{B628CD97-3724-415C-B1DF-17A9D9DD97C3}" type="presParOf" srcId="{98C3612E-B74A-4793-A643-5F9F513F099B}" destId="{9BDC4489-E888-45D1-A288-B57FECE7990A}" srcOrd="0" destOrd="0" presId="urn:microsoft.com/office/officeart/2016/7/layout/VerticalHollowActionList"/>
    <dgm:cxn modelId="{7C3F30A1-30AE-4DC5-816B-5661ABAF9489}" type="presParOf" srcId="{98C3612E-B74A-4793-A643-5F9F513F099B}" destId="{1D88D153-D791-4CC0-B096-7A2B33D60815}" srcOrd="1" destOrd="0" presId="urn:microsoft.com/office/officeart/2016/7/layout/VerticalHollowActionList"/>
    <dgm:cxn modelId="{54393CC8-767E-48DD-B3C0-3B8F52EF0CBD}" type="presParOf" srcId="{5E4B7B26-1ABF-4940-9C59-BDB89F05239A}" destId="{2B5ADA5F-FEFF-45F1-A4DF-765BF3C705EC}" srcOrd="1" destOrd="0" presId="urn:microsoft.com/office/officeart/2016/7/layout/VerticalHollowActionList"/>
    <dgm:cxn modelId="{75158A28-AE48-4E60-B6FB-DBCE7A64DD4E}" type="presParOf" srcId="{5E4B7B26-1ABF-4940-9C59-BDB89F05239A}" destId="{5976E2EA-6C58-4539-9D21-ECAC250EA1FD}" srcOrd="2" destOrd="0" presId="urn:microsoft.com/office/officeart/2016/7/layout/VerticalHollowActionList"/>
    <dgm:cxn modelId="{B760E7DC-037C-48F3-A404-BB8FE27718BE}" type="presParOf" srcId="{5976E2EA-6C58-4539-9D21-ECAC250EA1FD}" destId="{FEBC7DED-A019-4166-BE48-8031A1ADAB61}" srcOrd="0" destOrd="0" presId="urn:microsoft.com/office/officeart/2016/7/layout/VerticalHollowActionList"/>
    <dgm:cxn modelId="{FF0594A9-AAC2-4802-8B98-7AF3908430AB}" type="presParOf" srcId="{5976E2EA-6C58-4539-9D21-ECAC250EA1FD}" destId="{C7D9CC73-4006-447C-9AA4-C78017305D94}" srcOrd="1" destOrd="0" presId="urn:microsoft.com/office/officeart/2016/7/layout/VerticalHollowActionList"/>
    <dgm:cxn modelId="{8ED0410C-A1AE-4D85-B208-F77F1AFF7DBD}" type="presParOf" srcId="{5E4B7B26-1ABF-4940-9C59-BDB89F05239A}" destId="{FF15BF4E-1C19-44B3-962B-196DA8EE6DEF}" srcOrd="3" destOrd="0" presId="urn:microsoft.com/office/officeart/2016/7/layout/VerticalHollowActionList"/>
    <dgm:cxn modelId="{610D9222-F048-4B56-BB0C-16993BB5316A}" type="presParOf" srcId="{5E4B7B26-1ABF-4940-9C59-BDB89F05239A}" destId="{764F8C83-4A62-4696-9261-D849A2511FF8}" srcOrd="4" destOrd="0" presId="urn:microsoft.com/office/officeart/2016/7/layout/VerticalHollowActionList"/>
    <dgm:cxn modelId="{ED94216F-0EBF-4777-9266-4F9667666B6D}" type="presParOf" srcId="{764F8C83-4A62-4696-9261-D849A2511FF8}" destId="{348CF01C-0F7A-4DB5-86B4-67ACEB52B874}" srcOrd="0" destOrd="0" presId="urn:microsoft.com/office/officeart/2016/7/layout/VerticalHollowActionList"/>
    <dgm:cxn modelId="{B1C19BA3-7CE2-4B31-A9F3-44E8FFB9928C}" type="presParOf" srcId="{764F8C83-4A62-4696-9261-D849A2511FF8}" destId="{B263CF39-5DA5-499E-BD90-3CB3B1272501}" srcOrd="1" destOrd="0" presId="urn:microsoft.com/office/officeart/2016/7/layout/VerticalHollowActionList"/>
    <dgm:cxn modelId="{D0E4EA94-BD0F-4BDE-92E2-4FD0DCC5D921}" type="presParOf" srcId="{5E4B7B26-1ABF-4940-9C59-BDB89F05239A}" destId="{D765F841-F53B-44B9-AFDB-3E6B121DC6C1}" srcOrd="5" destOrd="0" presId="urn:microsoft.com/office/officeart/2016/7/layout/VerticalHollowActionList"/>
    <dgm:cxn modelId="{CDBA3700-28B0-4620-8C2B-DA08086AB57F}" type="presParOf" srcId="{5E4B7B26-1ABF-4940-9C59-BDB89F05239A}" destId="{62CD9345-0846-4F3D-A540-492BD1919178}" srcOrd="6" destOrd="0" presId="urn:microsoft.com/office/officeart/2016/7/layout/VerticalHollowActionList"/>
    <dgm:cxn modelId="{D3A0ECDD-E66A-4CEB-A2E2-7A216066622F}" type="presParOf" srcId="{62CD9345-0846-4F3D-A540-492BD1919178}" destId="{BC119530-A31E-4B8D-9BD2-A906E213CC54}" srcOrd="0" destOrd="0" presId="urn:microsoft.com/office/officeart/2016/7/layout/VerticalHollowActionList"/>
    <dgm:cxn modelId="{3FCE651A-5628-43B8-A012-D0B734013411}" type="presParOf" srcId="{62CD9345-0846-4F3D-A540-492BD1919178}" destId="{75B63A63-6C82-4825-88AE-6F162BA9C985}"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8D153-D791-4CC0-B096-7A2B33D60815}">
      <dsp:nvSpPr>
        <dsp:cNvPr id="0" name=""/>
        <dsp:cNvSpPr/>
      </dsp:nvSpPr>
      <dsp:spPr>
        <a:xfrm>
          <a:off x="1227850" y="2456"/>
          <a:ext cx="4911401" cy="12725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95" tIns="323234" rIns="95295" bIns="323234" numCol="1" spcCol="1270" anchor="ctr" anchorCtr="0">
          <a:noAutofit/>
        </a:bodyPr>
        <a:lstStyle/>
        <a:p>
          <a:pPr marL="0" lvl="0" indent="0" algn="l" defTabSz="755650">
            <a:lnSpc>
              <a:spcPct val="90000"/>
            </a:lnSpc>
            <a:spcBef>
              <a:spcPct val="0"/>
            </a:spcBef>
            <a:spcAft>
              <a:spcPct val="35000"/>
            </a:spcAft>
            <a:buNone/>
          </a:pPr>
          <a:r>
            <a:rPr lang="en-US" sz="1700" kern="1200" dirty="0"/>
            <a:t>Have a deeper insight into data</a:t>
          </a:r>
        </a:p>
      </dsp:txBody>
      <dsp:txXfrm>
        <a:off x="1227850" y="2456"/>
        <a:ext cx="4911401" cy="1272574"/>
      </dsp:txXfrm>
    </dsp:sp>
    <dsp:sp modelId="{9BDC4489-E888-45D1-A288-B57FECE7990A}">
      <dsp:nvSpPr>
        <dsp:cNvPr id="0" name=""/>
        <dsp:cNvSpPr/>
      </dsp:nvSpPr>
      <dsp:spPr>
        <a:xfrm>
          <a:off x="0" y="2456"/>
          <a:ext cx="1227850" cy="1272574"/>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4" tIns="125702" rIns="64974" bIns="125702" numCol="1" spcCol="1270" anchor="ctr" anchorCtr="0">
          <a:noAutofit/>
        </a:bodyPr>
        <a:lstStyle/>
        <a:p>
          <a:pPr marL="0" lvl="0" indent="0" algn="ctr" defTabSz="933450">
            <a:lnSpc>
              <a:spcPct val="90000"/>
            </a:lnSpc>
            <a:spcBef>
              <a:spcPct val="0"/>
            </a:spcBef>
            <a:spcAft>
              <a:spcPct val="35000"/>
            </a:spcAft>
            <a:buNone/>
          </a:pPr>
          <a:r>
            <a:rPr lang="en-US" sz="2100" kern="1200" dirty="0"/>
            <a:t>Have</a:t>
          </a:r>
        </a:p>
      </dsp:txBody>
      <dsp:txXfrm>
        <a:off x="0" y="2456"/>
        <a:ext cx="1227850" cy="1272574"/>
      </dsp:txXfrm>
    </dsp:sp>
    <dsp:sp modelId="{C7D9CC73-4006-447C-9AA4-C78017305D94}">
      <dsp:nvSpPr>
        <dsp:cNvPr id="0" name=""/>
        <dsp:cNvSpPr/>
      </dsp:nvSpPr>
      <dsp:spPr>
        <a:xfrm>
          <a:off x="1227850" y="1351385"/>
          <a:ext cx="4911401" cy="1272574"/>
        </a:xfrm>
        <a:prstGeom prst="rect">
          <a:avLst/>
        </a:prstGeom>
        <a:solidFill>
          <a:schemeClr val="accent2">
            <a:hueOff val="2440357"/>
            <a:satOff val="-19314"/>
            <a:lumOff val="1634"/>
            <a:alphaOff val="0"/>
          </a:schemeClr>
        </a:solidFill>
        <a:ln w="12700" cap="flat" cmpd="sng" algn="ctr">
          <a:solidFill>
            <a:schemeClr val="accent2">
              <a:hueOff val="2440357"/>
              <a:satOff val="-19314"/>
              <a:lumOff val="16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95" tIns="323234" rIns="95295" bIns="323234" numCol="1" spcCol="1270" anchor="ctr" anchorCtr="0">
          <a:noAutofit/>
        </a:bodyPr>
        <a:lstStyle/>
        <a:p>
          <a:pPr marL="0" lvl="0" indent="0" algn="l" defTabSz="755650">
            <a:lnSpc>
              <a:spcPct val="90000"/>
            </a:lnSpc>
            <a:spcBef>
              <a:spcPct val="0"/>
            </a:spcBef>
            <a:spcAft>
              <a:spcPct val="35000"/>
            </a:spcAft>
            <a:buNone/>
          </a:pPr>
          <a:r>
            <a:rPr lang="en-US" sz="1700" kern="1200" dirty="0"/>
            <a:t>Discover the best model for prediction cancellation</a:t>
          </a:r>
        </a:p>
      </dsp:txBody>
      <dsp:txXfrm>
        <a:off x="1227850" y="1351385"/>
        <a:ext cx="4911401" cy="1272574"/>
      </dsp:txXfrm>
    </dsp:sp>
    <dsp:sp modelId="{FEBC7DED-A019-4166-BE48-8031A1ADAB61}">
      <dsp:nvSpPr>
        <dsp:cNvPr id="0" name=""/>
        <dsp:cNvSpPr/>
      </dsp:nvSpPr>
      <dsp:spPr>
        <a:xfrm>
          <a:off x="0" y="1351385"/>
          <a:ext cx="1227850" cy="1272574"/>
        </a:xfrm>
        <a:prstGeom prst="rect">
          <a:avLst/>
        </a:prstGeom>
        <a:solidFill>
          <a:schemeClr val="lt1">
            <a:hueOff val="0"/>
            <a:satOff val="0"/>
            <a:lumOff val="0"/>
            <a:alphaOff val="0"/>
          </a:schemeClr>
        </a:solidFill>
        <a:ln w="12700" cap="flat" cmpd="sng" algn="ctr">
          <a:solidFill>
            <a:schemeClr val="accent2">
              <a:hueOff val="2440357"/>
              <a:satOff val="-19314"/>
              <a:lumOff val="16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4" tIns="125702" rIns="64974" bIns="125702" numCol="1" spcCol="1270" anchor="ctr" anchorCtr="0">
          <a:noAutofit/>
        </a:bodyPr>
        <a:lstStyle/>
        <a:p>
          <a:pPr marL="0" lvl="0" indent="0" algn="ctr" defTabSz="933450">
            <a:lnSpc>
              <a:spcPct val="90000"/>
            </a:lnSpc>
            <a:spcBef>
              <a:spcPct val="0"/>
            </a:spcBef>
            <a:spcAft>
              <a:spcPct val="35000"/>
            </a:spcAft>
            <a:buNone/>
          </a:pPr>
          <a:r>
            <a:rPr lang="en-US" sz="2100" kern="1200" dirty="0"/>
            <a:t>Discover</a:t>
          </a:r>
        </a:p>
      </dsp:txBody>
      <dsp:txXfrm>
        <a:off x="0" y="1351385"/>
        <a:ext cx="1227850" cy="1272574"/>
      </dsp:txXfrm>
    </dsp:sp>
    <dsp:sp modelId="{B263CF39-5DA5-499E-BD90-3CB3B1272501}">
      <dsp:nvSpPr>
        <dsp:cNvPr id="0" name=""/>
        <dsp:cNvSpPr/>
      </dsp:nvSpPr>
      <dsp:spPr>
        <a:xfrm>
          <a:off x="1227850" y="2700314"/>
          <a:ext cx="4911401" cy="1272574"/>
        </a:xfrm>
        <a:prstGeom prst="rect">
          <a:avLst/>
        </a:prstGeom>
        <a:solidFill>
          <a:schemeClr val="accent2">
            <a:hueOff val="4880715"/>
            <a:satOff val="-38628"/>
            <a:lumOff val="3268"/>
            <a:alphaOff val="0"/>
          </a:schemeClr>
        </a:solidFill>
        <a:ln w="12700" cap="flat" cmpd="sng" algn="ctr">
          <a:solidFill>
            <a:schemeClr val="accent2">
              <a:hueOff val="4880715"/>
              <a:satOff val="-38628"/>
              <a:lumOff val="32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95" tIns="323234" rIns="95295" bIns="323234" numCol="1" spcCol="1270" anchor="ctr" anchorCtr="0">
          <a:noAutofit/>
        </a:bodyPr>
        <a:lstStyle/>
        <a:p>
          <a:pPr marL="0" lvl="0" indent="0" algn="l" defTabSz="755650">
            <a:lnSpc>
              <a:spcPct val="90000"/>
            </a:lnSpc>
            <a:spcBef>
              <a:spcPct val="0"/>
            </a:spcBef>
            <a:spcAft>
              <a:spcPct val="35000"/>
            </a:spcAft>
            <a:buNone/>
          </a:pPr>
          <a:r>
            <a:rPr lang="en-US" sz="1700" kern="1200" dirty="0"/>
            <a:t>Find the most significate factors affect cancellation</a:t>
          </a:r>
        </a:p>
      </dsp:txBody>
      <dsp:txXfrm>
        <a:off x="1227850" y="2700314"/>
        <a:ext cx="4911401" cy="1272574"/>
      </dsp:txXfrm>
    </dsp:sp>
    <dsp:sp modelId="{348CF01C-0F7A-4DB5-86B4-67ACEB52B874}">
      <dsp:nvSpPr>
        <dsp:cNvPr id="0" name=""/>
        <dsp:cNvSpPr/>
      </dsp:nvSpPr>
      <dsp:spPr>
        <a:xfrm>
          <a:off x="0" y="2700314"/>
          <a:ext cx="1227850" cy="1272574"/>
        </a:xfrm>
        <a:prstGeom prst="rect">
          <a:avLst/>
        </a:prstGeom>
        <a:solidFill>
          <a:schemeClr val="lt1">
            <a:hueOff val="0"/>
            <a:satOff val="0"/>
            <a:lumOff val="0"/>
            <a:alphaOff val="0"/>
          </a:schemeClr>
        </a:solidFill>
        <a:ln w="12700" cap="flat" cmpd="sng" algn="ctr">
          <a:solidFill>
            <a:schemeClr val="accent2">
              <a:hueOff val="4880715"/>
              <a:satOff val="-38628"/>
              <a:lumOff val="3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4" tIns="125702" rIns="64974" bIns="125702" numCol="1" spcCol="1270" anchor="ctr" anchorCtr="0">
          <a:noAutofit/>
        </a:bodyPr>
        <a:lstStyle/>
        <a:p>
          <a:pPr marL="0" lvl="0" indent="0" algn="ctr" defTabSz="933450">
            <a:lnSpc>
              <a:spcPct val="90000"/>
            </a:lnSpc>
            <a:spcBef>
              <a:spcPct val="0"/>
            </a:spcBef>
            <a:spcAft>
              <a:spcPct val="35000"/>
            </a:spcAft>
            <a:buNone/>
          </a:pPr>
          <a:r>
            <a:rPr lang="en-US" sz="2100" kern="1200" dirty="0"/>
            <a:t>Find</a:t>
          </a:r>
        </a:p>
      </dsp:txBody>
      <dsp:txXfrm>
        <a:off x="0" y="2700314"/>
        <a:ext cx="1227850" cy="1272574"/>
      </dsp:txXfrm>
    </dsp:sp>
    <dsp:sp modelId="{75B63A63-6C82-4825-88AE-6F162BA9C985}">
      <dsp:nvSpPr>
        <dsp:cNvPr id="0" name=""/>
        <dsp:cNvSpPr/>
      </dsp:nvSpPr>
      <dsp:spPr>
        <a:xfrm>
          <a:off x="1227850" y="4049242"/>
          <a:ext cx="4911401" cy="1272574"/>
        </a:xfrm>
        <a:prstGeom prst="rect">
          <a:avLst/>
        </a:prstGeom>
        <a:solidFill>
          <a:schemeClr val="accent2">
            <a:hueOff val="7321072"/>
            <a:satOff val="-57942"/>
            <a:lumOff val="4902"/>
            <a:alphaOff val="0"/>
          </a:schemeClr>
        </a:solidFill>
        <a:ln w="12700" cap="flat" cmpd="sng" algn="ctr">
          <a:solidFill>
            <a:schemeClr val="accent2">
              <a:hueOff val="7321072"/>
              <a:satOff val="-57942"/>
              <a:lumOff val="4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95" tIns="323234" rIns="95295" bIns="323234" numCol="1" spcCol="1270" anchor="ctr" anchorCtr="0">
          <a:noAutofit/>
        </a:bodyPr>
        <a:lstStyle/>
        <a:p>
          <a:pPr marL="0" lvl="0" indent="0" algn="l" defTabSz="755650">
            <a:lnSpc>
              <a:spcPct val="90000"/>
            </a:lnSpc>
            <a:spcBef>
              <a:spcPct val="0"/>
            </a:spcBef>
            <a:spcAft>
              <a:spcPct val="35000"/>
            </a:spcAft>
            <a:buNone/>
          </a:pPr>
          <a:r>
            <a:rPr lang="en-US" sz="1700" kern="1200" dirty="0"/>
            <a:t>Offer business </a:t>
          </a:r>
          <a:r>
            <a:rPr lang="en-US" sz="1700" kern="1200" dirty="0" err="1"/>
            <a:t>recommandition</a:t>
          </a:r>
          <a:endParaRPr lang="en-US" sz="1700" kern="1200" dirty="0"/>
        </a:p>
      </dsp:txBody>
      <dsp:txXfrm>
        <a:off x="1227850" y="4049242"/>
        <a:ext cx="4911401" cy="1272574"/>
      </dsp:txXfrm>
    </dsp:sp>
    <dsp:sp modelId="{BC119530-A31E-4B8D-9BD2-A906E213CC54}">
      <dsp:nvSpPr>
        <dsp:cNvPr id="0" name=""/>
        <dsp:cNvSpPr/>
      </dsp:nvSpPr>
      <dsp:spPr>
        <a:xfrm>
          <a:off x="0" y="4049242"/>
          <a:ext cx="1227850" cy="1272574"/>
        </a:xfrm>
        <a:prstGeom prst="rect">
          <a:avLst/>
        </a:prstGeom>
        <a:solidFill>
          <a:schemeClr val="lt1">
            <a:hueOff val="0"/>
            <a:satOff val="0"/>
            <a:lumOff val="0"/>
            <a:alphaOff val="0"/>
          </a:schemeClr>
        </a:solidFill>
        <a:ln w="12700" cap="flat" cmpd="sng" algn="ctr">
          <a:solidFill>
            <a:schemeClr val="accent2">
              <a:hueOff val="7321072"/>
              <a:satOff val="-57942"/>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974" tIns="125702" rIns="64974" bIns="125702" numCol="1" spcCol="1270" anchor="ctr" anchorCtr="0">
          <a:noAutofit/>
        </a:bodyPr>
        <a:lstStyle/>
        <a:p>
          <a:pPr marL="0" lvl="0" indent="0" algn="ctr" defTabSz="933450">
            <a:lnSpc>
              <a:spcPct val="90000"/>
            </a:lnSpc>
            <a:spcBef>
              <a:spcPct val="0"/>
            </a:spcBef>
            <a:spcAft>
              <a:spcPct val="35000"/>
            </a:spcAft>
            <a:buNone/>
          </a:pPr>
          <a:r>
            <a:rPr lang="en-US" sz="2100" kern="1200" dirty="0"/>
            <a:t>Offer</a:t>
          </a:r>
        </a:p>
      </dsp:txBody>
      <dsp:txXfrm>
        <a:off x="0" y="4049242"/>
        <a:ext cx="1227850" cy="127257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53906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89814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21358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20866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1231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497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440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034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8291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4195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7/1/2022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1714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7/1/2022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609834390"/>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49" r:id="rId6"/>
    <p:sldLayoutId id="2147483754"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Freeform: Shape 29">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3F267E7-2501-1B2D-AB51-99B1CE3349CE}"/>
              </a:ext>
            </a:extLst>
          </p:cNvPr>
          <p:cNvSpPr>
            <a:spLocks noGrp="1"/>
          </p:cNvSpPr>
          <p:nvPr>
            <p:ph type="ctrTitle"/>
          </p:nvPr>
        </p:nvSpPr>
        <p:spPr>
          <a:xfrm>
            <a:off x="6858000" y="1524000"/>
            <a:ext cx="4572000" cy="2286000"/>
          </a:xfrm>
        </p:spPr>
        <p:txBody>
          <a:bodyPr>
            <a:normAutofit/>
          </a:bodyPr>
          <a:lstStyle/>
          <a:p>
            <a:pPr algn="l"/>
            <a:r>
              <a:rPr lang="en-US" sz="3700" dirty="0"/>
              <a:t>Hotel demand cancellation</a:t>
            </a:r>
            <a:endParaRPr lang="en-GB" sz="3700" dirty="0"/>
          </a:p>
        </p:txBody>
      </p:sp>
      <p:sp>
        <p:nvSpPr>
          <p:cNvPr id="3" name="Subtitle 2">
            <a:extLst>
              <a:ext uri="{FF2B5EF4-FFF2-40B4-BE49-F238E27FC236}">
                <a16:creationId xmlns:a16="http://schemas.microsoft.com/office/drawing/2014/main" id="{A1D7207C-FBE0-6D44-3AC2-4F5F92B73096}"/>
              </a:ext>
            </a:extLst>
          </p:cNvPr>
          <p:cNvSpPr>
            <a:spLocks noGrp="1"/>
          </p:cNvSpPr>
          <p:nvPr>
            <p:ph type="subTitle" idx="1"/>
          </p:nvPr>
        </p:nvSpPr>
        <p:spPr>
          <a:xfrm>
            <a:off x="6858000" y="4571999"/>
            <a:ext cx="4572000" cy="1524000"/>
          </a:xfrm>
        </p:spPr>
        <p:txBody>
          <a:bodyPr>
            <a:normAutofit/>
          </a:bodyPr>
          <a:lstStyle/>
          <a:p>
            <a:pPr algn="l">
              <a:lnSpc>
                <a:spcPct val="115000"/>
              </a:lnSpc>
            </a:pPr>
            <a:r>
              <a:rPr lang="en-US" dirty="0"/>
              <a:t>Presented by: Maha Abdalla </a:t>
            </a:r>
          </a:p>
          <a:p>
            <a:pPr algn="l">
              <a:lnSpc>
                <a:spcPct val="115000"/>
              </a:lnSpc>
            </a:pPr>
            <a:r>
              <a:rPr lang="en-US" dirty="0"/>
              <a:t>Presented to: </a:t>
            </a:r>
            <a:r>
              <a:rPr lang="en-GB" dirty="0">
                <a:effectLst/>
                <a:latin typeface="Open Sans" panose="020B0606030504020204" pitchFamily="34" charset="0"/>
                <a:ea typeface="Calibri" panose="020F0502020204030204" pitchFamily="34" charset="0"/>
                <a:cs typeface="Arial" panose="020B0604020202020204" pitchFamily="34" charset="0"/>
              </a:rPr>
              <a:t>Dr Muhammad Shabir</a:t>
            </a:r>
            <a:endParaRPr lang="en-GB"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pPr>
            <a:endParaRPr lang="en-GB" dirty="0"/>
          </a:p>
        </p:txBody>
      </p:sp>
      <p:pic>
        <p:nvPicPr>
          <p:cNvPr id="18" name="Video 17">
            <a:extLst>
              <a:ext uri="{FF2B5EF4-FFF2-40B4-BE49-F238E27FC236}">
                <a16:creationId xmlns:a16="http://schemas.microsoft.com/office/drawing/2014/main" id="{D0CEB260-7926-840B-A975-080E6A14E1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61999" y="1933073"/>
            <a:ext cx="5334000" cy="2991853"/>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8BFBAAC-097E-088D-7EA7-525D8F6AE17D}"/>
              </a:ext>
            </a:extLst>
          </p:cNvPr>
          <p:cNvPicPr>
            <a:picLocks noChangeAspect="1"/>
          </p:cNvPicPr>
          <p:nvPr/>
        </p:nvPicPr>
        <p:blipFill rotWithShape="1">
          <a:blip r:embed="rId5">
            <a:extLst>
              <a:ext uri="{28A0092B-C50C-407E-A947-70E740481C1C}">
                <a14:useLocalDpi xmlns:a14="http://schemas.microsoft.com/office/drawing/2010/main" val="0"/>
              </a:ext>
            </a:extLst>
          </a:blip>
          <a:srcRect l="45521" r="22128"/>
          <a:stretch/>
        </p:blipFill>
        <p:spPr>
          <a:xfrm>
            <a:off x="10553922" y="5619310"/>
            <a:ext cx="1503421" cy="1238688"/>
          </a:xfrm>
          <a:prstGeom prst="rect">
            <a:avLst/>
          </a:prstGeom>
        </p:spPr>
      </p:pic>
    </p:spTree>
    <p:extLst>
      <p:ext uri="{BB962C8B-B14F-4D97-AF65-F5344CB8AC3E}">
        <p14:creationId xmlns:p14="http://schemas.microsoft.com/office/powerpoint/2010/main" val="112223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0" y="1334083"/>
            <a:ext cx="5658680" cy="4031311"/>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How do the cancellation distribute across various countries?</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US" sz="4400" dirty="0"/>
              <a:t>For resort hotel the highest cancellation is from EGY , SAU </a:t>
            </a:r>
            <a:br>
              <a:rPr lang="en-US" sz="4400" dirty="0"/>
            </a:br>
            <a:r>
              <a:rPr lang="en-US" sz="4400" dirty="0"/>
              <a:t>city hotel the highest cancellation is THA. </a:t>
            </a: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5" name="Picture 4" descr="Graphical user interface, application, map&#10;&#10;Description automatically generated">
            <a:extLst>
              <a:ext uri="{FF2B5EF4-FFF2-40B4-BE49-F238E27FC236}">
                <a16:creationId xmlns:a16="http://schemas.microsoft.com/office/drawing/2014/main" id="{77A12992-8A6F-E4E4-E5C8-165915E26E51}"/>
              </a:ext>
            </a:extLst>
          </p:cNvPr>
          <p:cNvPicPr>
            <a:picLocks noChangeAspect="1"/>
          </p:cNvPicPr>
          <p:nvPr/>
        </p:nvPicPr>
        <p:blipFill rotWithShape="1">
          <a:blip r:embed="rId2">
            <a:extLst>
              <a:ext uri="{28A0092B-C50C-407E-A947-70E740481C1C}">
                <a14:useLocalDpi xmlns:a14="http://schemas.microsoft.com/office/drawing/2010/main" val="0"/>
              </a:ext>
            </a:extLst>
          </a:blip>
          <a:srcRect l="15370" t="22421" b="9016"/>
          <a:stretch/>
        </p:blipFill>
        <p:spPr>
          <a:xfrm>
            <a:off x="5658679" y="1334084"/>
            <a:ext cx="6275451" cy="2737516"/>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1A8FE89E-3E18-A11D-DA75-ABD952AA33AD}"/>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631549" y="77838"/>
            <a:ext cx="1302581" cy="1073214"/>
          </a:xfrm>
          <a:prstGeom prst="rect">
            <a:avLst/>
          </a:prstGeom>
        </p:spPr>
      </p:pic>
    </p:spTree>
    <p:extLst>
      <p:ext uri="{BB962C8B-B14F-4D97-AF65-F5344CB8AC3E}">
        <p14:creationId xmlns:p14="http://schemas.microsoft.com/office/powerpoint/2010/main" val="250396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0" y="3550646"/>
            <a:ext cx="6096000"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By which marketing segment countries get effected?</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t>to see what kind marketing segment can attract people from specific countries. For examples aviation attract guests from NLD, DUA and AUS.</a:t>
            </a:r>
            <a:br>
              <a:rPr lang="en-GB" dirty="0"/>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descr="Timeline&#10;&#10;Description automatically generated">
            <a:extLst>
              <a:ext uri="{FF2B5EF4-FFF2-40B4-BE49-F238E27FC236}">
                <a16:creationId xmlns:a16="http://schemas.microsoft.com/office/drawing/2014/main" id="{622F2838-9E06-BA65-FD18-7C2B3C47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555" y="550901"/>
            <a:ext cx="6025201" cy="43308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58E7D473-7C13-7625-9B85-9DBC09A6DEB2}"/>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367890" y="5460661"/>
            <a:ext cx="1569866" cy="1293434"/>
          </a:xfrm>
          <a:prstGeom prst="rect">
            <a:avLst/>
          </a:prstGeom>
        </p:spPr>
      </p:pic>
    </p:spTree>
    <p:extLst>
      <p:ext uri="{BB962C8B-B14F-4D97-AF65-F5344CB8AC3E}">
        <p14:creationId xmlns:p14="http://schemas.microsoft.com/office/powerpoint/2010/main" val="309414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88457" y="2781358"/>
            <a:ext cx="5799553"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Which year has the most cancellation?</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t>The cancellation for resort hotel from 2017 to 2022 is less than city hotel. for both hotels in 2023 the hotel will have less cancellation than previous year</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a:extLst>
              <a:ext uri="{FF2B5EF4-FFF2-40B4-BE49-F238E27FC236}">
                <a16:creationId xmlns:a16="http://schemas.microsoft.com/office/drawing/2014/main" id="{750141F2-A2A8-1247-8F1E-6860A98C22B2}"/>
              </a:ext>
            </a:extLst>
          </p:cNvPr>
          <p:cNvPicPr>
            <a:picLocks noChangeAspect="1"/>
          </p:cNvPicPr>
          <p:nvPr/>
        </p:nvPicPr>
        <p:blipFill rotWithShape="1">
          <a:blip r:embed="rId2">
            <a:extLst>
              <a:ext uri="{28A0092B-C50C-407E-A947-70E740481C1C}">
                <a14:useLocalDpi xmlns:a14="http://schemas.microsoft.com/office/drawing/2010/main" val="0"/>
              </a:ext>
            </a:extLst>
          </a:blip>
          <a:srcRect l="27511" t="21863" b="8902"/>
          <a:stretch/>
        </p:blipFill>
        <p:spPr>
          <a:xfrm>
            <a:off x="6303991" y="1607561"/>
            <a:ext cx="5591562" cy="2875722"/>
          </a:xfrm>
          <a:prstGeom prst="rect">
            <a:avLst/>
          </a:prstGeom>
        </p:spPr>
      </p:pic>
      <p:pic>
        <p:nvPicPr>
          <p:cNvPr id="13" name="Picture 12" descr="A picture containing diagram&#10;&#10;Description automatically generated">
            <a:extLst>
              <a:ext uri="{FF2B5EF4-FFF2-40B4-BE49-F238E27FC236}">
                <a16:creationId xmlns:a16="http://schemas.microsoft.com/office/drawing/2014/main" id="{7D6B2BB0-C31C-E56E-DA1F-BA68D1E1B53C}"/>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172771" y="5328845"/>
            <a:ext cx="1722782" cy="1419423"/>
          </a:xfrm>
          <a:prstGeom prst="rect">
            <a:avLst/>
          </a:prstGeom>
        </p:spPr>
      </p:pic>
    </p:spTree>
    <p:extLst>
      <p:ext uri="{BB962C8B-B14F-4D97-AF65-F5344CB8AC3E}">
        <p14:creationId xmlns:p14="http://schemas.microsoft.com/office/powerpoint/2010/main" val="390263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104094" y="3048000"/>
            <a:ext cx="6150932"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Which Month has Highest and least count of booking By Hotel Type?</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t>Resort hotel has the best month from September to august .City hotel best months from November to </a:t>
            </a:r>
            <a:r>
              <a:rPr lang="en-GB" sz="4900" dirty="0"/>
              <a:t>January .</a:t>
            </a:r>
            <a:br>
              <a:rPr lang="en-US" sz="4400" b="1" dirty="0">
                <a:latin typeface="Times New Roman" panose="02020603050405020304" pitchFamily="18" charset="0"/>
                <a:ea typeface="Arial" panose="020B0604020202020204" pitchFamily="34" charset="0"/>
                <a:cs typeface="Arial" panose="020B0604020202020204" pitchFamily="34" charset="0"/>
              </a:rPr>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C7840C1F-AA6C-7605-6D4A-F8798169368C}"/>
              </a:ext>
            </a:extLst>
          </p:cNvPr>
          <p:cNvPicPr>
            <a:picLocks noChangeAspect="1"/>
          </p:cNvPicPr>
          <p:nvPr/>
        </p:nvPicPr>
        <p:blipFill rotWithShape="1">
          <a:blip r:embed="rId2">
            <a:extLst>
              <a:ext uri="{28A0092B-C50C-407E-A947-70E740481C1C}">
                <a14:useLocalDpi xmlns:a14="http://schemas.microsoft.com/office/drawing/2010/main" val="0"/>
              </a:ext>
            </a:extLst>
          </a:blip>
          <a:srcRect l="27191" t="20825" r="76" b="9518"/>
          <a:stretch/>
        </p:blipFill>
        <p:spPr>
          <a:xfrm>
            <a:off x="6225945" y="1295235"/>
            <a:ext cx="5910589" cy="3048000"/>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A0342228-26F8-A169-9CB5-5C178C23494E}"/>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830139" y="4901844"/>
            <a:ext cx="2019228" cy="1663669"/>
          </a:xfrm>
          <a:prstGeom prst="rect">
            <a:avLst/>
          </a:prstGeom>
        </p:spPr>
      </p:pic>
    </p:spTree>
    <p:extLst>
      <p:ext uri="{BB962C8B-B14F-4D97-AF65-F5344CB8AC3E}">
        <p14:creationId xmlns:p14="http://schemas.microsoft.com/office/powerpoint/2010/main" val="230401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104094" y="3048000"/>
            <a:ext cx="6150932"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which room type generates highest Average daily rate?</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t>Resort hotel have 10 different types room. L room generate AVG ADR by 143.25.City hotel have 9 different room, K room generate AVG ADR by 93.44.</a:t>
            </a:r>
            <a:br>
              <a:rPr lang="en-US" sz="4400" b="1" dirty="0">
                <a:latin typeface="Times New Roman" panose="02020603050405020304" pitchFamily="18" charset="0"/>
                <a:ea typeface="Arial" panose="020B0604020202020204" pitchFamily="34" charset="0"/>
                <a:cs typeface="Arial" panose="020B0604020202020204" pitchFamily="34" charset="0"/>
              </a:rPr>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C7840C1F-AA6C-7605-6D4A-F8798169368C}"/>
              </a:ext>
            </a:extLst>
          </p:cNvPr>
          <p:cNvPicPr>
            <a:picLocks noChangeAspect="1"/>
          </p:cNvPicPr>
          <p:nvPr/>
        </p:nvPicPr>
        <p:blipFill rotWithShape="1">
          <a:blip r:embed="rId2">
            <a:extLst>
              <a:ext uri="{28A0092B-C50C-407E-A947-70E740481C1C}">
                <a14:useLocalDpi xmlns:a14="http://schemas.microsoft.com/office/drawing/2010/main" val="0"/>
              </a:ext>
            </a:extLst>
          </a:blip>
          <a:srcRect l="26759" t="19322" b="7303"/>
          <a:stretch/>
        </p:blipFill>
        <p:spPr>
          <a:xfrm>
            <a:off x="5865423" y="1125503"/>
            <a:ext cx="6326577" cy="3412838"/>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A0342228-26F8-A169-9CB5-5C178C23494E}"/>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830139" y="4901844"/>
            <a:ext cx="2019228" cy="1663669"/>
          </a:xfrm>
          <a:prstGeom prst="rect">
            <a:avLst/>
          </a:prstGeom>
        </p:spPr>
      </p:pic>
    </p:spTree>
    <p:extLst>
      <p:ext uri="{BB962C8B-B14F-4D97-AF65-F5344CB8AC3E}">
        <p14:creationId xmlns:p14="http://schemas.microsoft.com/office/powerpoint/2010/main" val="293991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58345" y="2398178"/>
            <a:ext cx="6150932"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Is there a relationship between waiting list and cancellation?</a:t>
            </a: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latin typeface="Times New Roman" panose="02020603050405020304" pitchFamily="18" charset="0"/>
                <a:ea typeface="Times New Roman" panose="02020603050405020304" pitchFamily="18" charset="0"/>
              </a:rPr>
              <a:t>Through this correlation we found the relationship between the cancelation and waiting time positive.</a:t>
            </a:r>
            <a:br>
              <a:rPr lang="en-US" sz="4400" b="1" dirty="0">
                <a:latin typeface="Times New Roman" panose="02020603050405020304" pitchFamily="18" charset="0"/>
                <a:ea typeface="Arial" panose="020B0604020202020204" pitchFamily="34" charset="0"/>
                <a:cs typeface="Arial" panose="020B0604020202020204" pitchFamily="34" charset="0"/>
              </a:rPr>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C7840C1F-AA6C-7605-6D4A-F8798169368C}"/>
              </a:ext>
            </a:extLst>
          </p:cNvPr>
          <p:cNvPicPr>
            <a:picLocks noChangeAspect="1"/>
          </p:cNvPicPr>
          <p:nvPr/>
        </p:nvPicPr>
        <p:blipFill>
          <a:blip r:embed="rId2">
            <a:extLst>
              <a:ext uri="{28A0092B-C50C-407E-A947-70E740481C1C}">
                <a14:useLocalDpi xmlns:a14="http://schemas.microsoft.com/office/drawing/2010/main" val="0"/>
              </a:ext>
            </a:extLst>
          </a:blip>
          <a:srcRect l="91" r="91"/>
          <a:stretch/>
        </p:blipFill>
        <p:spPr>
          <a:xfrm>
            <a:off x="5982724" y="1218247"/>
            <a:ext cx="6150932" cy="3318087"/>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A0342228-26F8-A169-9CB5-5C178C23494E}"/>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830139" y="4901844"/>
            <a:ext cx="2019228" cy="1663669"/>
          </a:xfrm>
          <a:prstGeom prst="rect">
            <a:avLst/>
          </a:prstGeom>
        </p:spPr>
      </p:pic>
    </p:spTree>
    <p:extLst>
      <p:ext uri="{BB962C8B-B14F-4D97-AF65-F5344CB8AC3E}">
        <p14:creationId xmlns:p14="http://schemas.microsoft.com/office/powerpoint/2010/main" val="33498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58345" y="2398178"/>
            <a:ext cx="6150932" cy="3048000"/>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Can the lead time increase the total stay?</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GB" sz="4400" dirty="0">
                <a:latin typeface="Times New Roman" panose="02020603050405020304" pitchFamily="18" charset="0"/>
                <a:ea typeface="Times New Roman" panose="02020603050405020304" pitchFamily="18" charset="0"/>
              </a:rPr>
              <a:t>Through this correlation we found the relationship between the lead time and total stay positive.</a:t>
            </a:r>
            <a:br>
              <a:rPr lang="en-US" sz="4400" b="1" dirty="0">
                <a:latin typeface="Times New Roman" panose="02020603050405020304" pitchFamily="18" charset="0"/>
                <a:ea typeface="Arial" panose="020B0604020202020204" pitchFamily="34" charset="0"/>
                <a:cs typeface="Arial" panose="020B0604020202020204" pitchFamily="34" charset="0"/>
              </a:rPr>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C7840C1F-AA6C-7605-6D4A-F8798169368C}"/>
              </a:ext>
            </a:extLst>
          </p:cNvPr>
          <p:cNvPicPr>
            <a:picLocks noChangeAspect="1"/>
          </p:cNvPicPr>
          <p:nvPr/>
        </p:nvPicPr>
        <p:blipFill rotWithShape="1">
          <a:blip r:embed="rId2">
            <a:extLst>
              <a:ext uri="{28A0092B-C50C-407E-A947-70E740481C1C}">
                <a14:useLocalDpi xmlns:a14="http://schemas.microsoft.com/office/drawing/2010/main" val="0"/>
              </a:ext>
            </a:extLst>
          </a:blip>
          <a:srcRect l="27521" t="22240" r="90" b="8110"/>
          <a:stretch/>
        </p:blipFill>
        <p:spPr>
          <a:xfrm>
            <a:off x="6246016" y="1258131"/>
            <a:ext cx="5817704" cy="3014130"/>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A0342228-26F8-A169-9CB5-5C178C23494E}"/>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830139" y="4901844"/>
            <a:ext cx="2019228" cy="1663669"/>
          </a:xfrm>
          <a:prstGeom prst="rect">
            <a:avLst/>
          </a:prstGeom>
        </p:spPr>
      </p:pic>
    </p:spTree>
    <p:extLst>
      <p:ext uri="{BB962C8B-B14F-4D97-AF65-F5344CB8AC3E}">
        <p14:creationId xmlns:p14="http://schemas.microsoft.com/office/powerpoint/2010/main" val="89513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25D6-A7A1-FED6-B7DE-E3837E65C521}"/>
              </a:ext>
            </a:extLst>
          </p:cNvPr>
          <p:cNvSpPr>
            <a:spLocks noGrp="1"/>
          </p:cNvSpPr>
          <p:nvPr>
            <p:ph type="title"/>
          </p:nvPr>
        </p:nvSpPr>
        <p:spPr/>
        <p:txBody>
          <a:bodyPr/>
          <a:lstStyle/>
          <a:p>
            <a:r>
              <a:rPr lang="en-US" dirty="0"/>
              <a:t>This graph show simple statics for city and resort hotel</a:t>
            </a:r>
            <a:endParaRPr lang="en-GB" dirty="0"/>
          </a:p>
        </p:txBody>
      </p:sp>
      <p:pic>
        <p:nvPicPr>
          <p:cNvPr id="8" name="Picture 7" descr="Graphical user interface, text, application&#10;&#10;Description automatically generated">
            <a:extLst>
              <a:ext uri="{FF2B5EF4-FFF2-40B4-BE49-F238E27FC236}">
                <a16:creationId xmlns:a16="http://schemas.microsoft.com/office/drawing/2014/main" id="{DCC1DB21-B468-9A1F-E0AB-5C7F600F48E2}"/>
              </a:ext>
            </a:extLst>
          </p:cNvPr>
          <p:cNvPicPr>
            <a:picLocks noChangeAspect="1"/>
          </p:cNvPicPr>
          <p:nvPr/>
        </p:nvPicPr>
        <p:blipFill rotWithShape="1">
          <a:blip r:embed="rId2">
            <a:extLst>
              <a:ext uri="{28A0092B-C50C-407E-A947-70E740481C1C}">
                <a14:useLocalDpi xmlns:a14="http://schemas.microsoft.com/office/drawing/2010/main" val="0"/>
              </a:ext>
            </a:extLst>
          </a:blip>
          <a:srcRect l="27807" t="22191" b="58305"/>
          <a:stretch/>
        </p:blipFill>
        <p:spPr>
          <a:xfrm>
            <a:off x="466579" y="2286000"/>
            <a:ext cx="10829778" cy="1575136"/>
          </a:xfrm>
          <a:prstGeom prst="rect">
            <a:avLst/>
          </a:prstGeom>
        </p:spPr>
      </p:pic>
      <p:sp>
        <p:nvSpPr>
          <p:cNvPr id="10" name="TextBox 9">
            <a:extLst>
              <a:ext uri="{FF2B5EF4-FFF2-40B4-BE49-F238E27FC236}">
                <a16:creationId xmlns:a16="http://schemas.microsoft.com/office/drawing/2014/main" id="{1AA78D38-4C55-65C2-7468-1DB6AFB8BA30}"/>
              </a:ext>
            </a:extLst>
          </p:cNvPr>
          <p:cNvSpPr txBox="1"/>
          <p:nvPr/>
        </p:nvSpPr>
        <p:spPr>
          <a:xfrm>
            <a:off x="877396" y="4368068"/>
            <a:ext cx="6098344" cy="1477328"/>
          </a:xfrm>
          <a:prstGeom prst="rect">
            <a:avLst/>
          </a:prstGeom>
          <a:noFill/>
        </p:spPr>
        <p:txBody>
          <a:bodyPr wrap="square">
            <a:spAutoFit/>
          </a:bodyPr>
          <a:lstStyle/>
          <a:p>
            <a:r>
              <a:rPr lang="en-US" dirty="0"/>
              <a:t>The sum for both hotels in ADR</a:t>
            </a:r>
            <a:r>
              <a:rPr lang="en-GB" dirty="0"/>
              <a:t> and booking change, days in waiting list and lead time</a:t>
            </a:r>
          </a:p>
          <a:p>
            <a:r>
              <a:rPr lang="en-GB" dirty="0"/>
              <a:t>The number of total guests</a:t>
            </a:r>
          </a:p>
          <a:p>
            <a:r>
              <a:rPr lang="en-GB" dirty="0"/>
              <a:t>The </a:t>
            </a:r>
            <a:r>
              <a:rPr lang="en-GB" dirty="0" err="1"/>
              <a:t>perecentage</a:t>
            </a:r>
            <a:r>
              <a:rPr lang="en-GB" dirty="0"/>
              <a:t> of cancelation for both hotels</a:t>
            </a:r>
          </a:p>
          <a:p>
            <a:endParaRPr lang="en-GB" dirty="0"/>
          </a:p>
        </p:txBody>
      </p:sp>
    </p:spTree>
    <p:extLst>
      <p:ext uri="{BB962C8B-B14F-4D97-AF65-F5344CB8AC3E}">
        <p14:creationId xmlns:p14="http://schemas.microsoft.com/office/powerpoint/2010/main" val="180929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Wood human figure">
            <a:extLst>
              <a:ext uri="{FF2B5EF4-FFF2-40B4-BE49-F238E27FC236}">
                <a16:creationId xmlns:a16="http://schemas.microsoft.com/office/drawing/2014/main" id="{BFAAD932-9B6C-1F22-C419-27E4FDB35AA0}"/>
              </a:ext>
            </a:extLst>
          </p:cNvPr>
          <p:cNvPicPr>
            <a:picLocks noChangeAspect="1"/>
          </p:cNvPicPr>
          <p:nvPr/>
        </p:nvPicPr>
        <p:blipFill rotWithShape="1">
          <a:blip r:embed="rId2"/>
          <a:srcRect b="15835"/>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8B9FB6-1CEB-3B31-3D0C-9861D9846588}"/>
              </a:ext>
            </a:extLst>
          </p:cNvPr>
          <p:cNvSpPr>
            <a:spLocks noGrp="1"/>
          </p:cNvSpPr>
          <p:nvPr>
            <p:ph type="ctrTitle"/>
          </p:nvPr>
        </p:nvSpPr>
        <p:spPr>
          <a:xfrm>
            <a:off x="677594" y="499403"/>
            <a:ext cx="3810000" cy="3048000"/>
          </a:xfrm>
        </p:spPr>
        <p:txBody>
          <a:bodyPr>
            <a:normAutofit/>
          </a:bodyPr>
          <a:lstStyle/>
          <a:p>
            <a:pPr algn="l"/>
            <a:r>
              <a:rPr lang="en-US" sz="3400" dirty="0"/>
              <a:t>Recommendation:</a:t>
            </a:r>
            <a:endParaRPr lang="en-GB" sz="3400" dirty="0"/>
          </a:p>
        </p:txBody>
      </p:sp>
      <p:sp>
        <p:nvSpPr>
          <p:cNvPr id="3" name="Subtitle 2">
            <a:extLst>
              <a:ext uri="{FF2B5EF4-FFF2-40B4-BE49-F238E27FC236}">
                <a16:creationId xmlns:a16="http://schemas.microsoft.com/office/drawing/2014/main" id="{1E4E7034-1F6F-EFE7-D735-D420151607FA}"/>
              </a:ext>
            </a:extLst>
          </p:cNvPr>
          <p:cNvSpPr>
            <a:spLocks noGrp="1"/>
          </p:cNvSpPr>
          <p:nvPr>
            <p:ph type="subTitle" idx="1"/>
          </p:nvPr>
        </p:nvSpPr>
        <p:spPr>
          <a:xfrm>
            <a:off x="199291" y="3689837"/>
            <a:ext cx="11279946" cy="2668760"/>
          </a:xfrm>
        </p:spPr>
        <p:txBody>
          <a:bodyPr>
            <a:noAutofit/>
          </a:bodyPr>
          <a:lstStyle/>
          <a:p>
            <a:pPr algn="l">
              <a:lnSpc>
                <a:spcPct val="115000"/>
              </a:lnSpc>
            </a:pPr>
            <a:r>
              <a:rPr lang="en-US" sz="1800" dirty="0"/>
              <a:t>Total number of booking change reduce the chances of cancellation.</a:t>
            </a:r>
          </a:p>
          <a:p>
            <a:pPr algn="l">
              <a:lnSpc>
                <a:spcPct val="115000"/>
              </a:lnSpc>
            </a:pPr>
            <a:r>
              <a:rPr lang="en-US" sz="1800" dirty="0"/>
              <a:t>Made the no refundable policy on all of booking types in hotels.</a:t>
            </a:r>
          </a:p>
          <a:p>
            <a:pPr algn="l">
              <a:lnSpc>
                <a:spcPct val="115000"/>
              </a:lnSpc>
            </a:pPr>
            <a:r>
              <a:rPr lang="en-US" sz="1800" dirty="0"/>
              <a:t>Increase the number of rooms to reduce time in waiting list.</a:t>
            </a:r>
          </a:p>
          <a:p>
            <a:pPr algn="l">
              <a:lnSpc>
                <a:spcPct val="115000"/>
              </a:lnSpc>
            </a:pPr>
            <a:r>
              <a:rPr lang="en-US" sz="1800" dirty="0"/>
              <a:t>Make loyal program for repeated guests</a:t>
            </a:r>
          </a:p>
          <a:p>
            <a:pPr algn="l">
              <a:lnSpc>
                <a:spcPct val="115000"/>
              </a:lnSpc>
            </a:pPr>
            <a:r>
              <a:rPr lang="en-US" sz="1800" b="0" i="0" dirty="0">
                <a:effectLst/>
              </a:rPr>
              <a:t>Offer discount for guests that pay at time of booking.</a:t>
            </a:r>
          </a:p>
          <a:p>
            <a:pPr algn="l">
              <a:lnSpc>
                <a:spcPct val="115000"/>
              </a:lnSpc>
            </a:pPr>
            <a:r>
              <a:rPr lang="en-US" sz="1800" b="0" i="0" dirty="0">
                <a:effectLst/>
              </a:rPr>
              <a:t>do not allow one-night bookings on busy days, or when an event is happening nearby. </a:t>
            </a:r>
            <a:endParaRPr lang="en-US" sz="1800" dirty="0"/>
          </a:p>
          <a:p>
            <a:pPr algn="l">
              <a:lnSpc>
                <a:spcPct val="115000"/>
              </a:lnSpc>
            </a:pPr>
            <a:r>
              <a:rPr lang="en-US" sz="1800" b="0" i="0" dirty="0">
                <a:effectLst/>
              </a:rPr>
              <a:t>Make more marketing campaign </a:t>
            </a:r>
          </a:p>
          <a:p>
            <a:pPr algn="l">
              <a:lnSpc>
                <a:spcPct val="115000"/>
              </a:lnSpc>
            </a:pPr>
            <a:endParaRPr lang="en-US" sz="1800" dirty="0"/>
          </a:p>
          <a:p>
            <a:pPr algn="l">
              <a:lnSpc>
                <a:spcPct val="115000"/>
              </a:lnSpc>
            </a:pPr>
            <a:endParaRPr lang="en-US" sz="1800" dirty="0"/>
          </a:p>
          <a:p>
            <a:pPr algn="l">
              <a:lnSpc>
                <a:spcPct val="115000"/>
              </a:lnSpc>
            </a:pPr>
            <a:endParaRPr lang="en-US" sz="1800" dirty="0"/>
          </a:p>
          <a:p>
            <a:pPr algn="l">
              <a:lnSpc>
                <a:spcPct val="115000"/>
              </a:lnSpc>
            </a:pPr>
            <a:endParaRPr lang="en-US" sz="1800" dirty="0"/>
          </a:p>
          <a:p>
            <a:pPr algn="l">
              <a:lnSpc>
                <a:spcPct val="115000"/>
              </a:lnSpc>
            </a:pPr>
            <a:endParaRPr lang="en-US" sz="1800" dirty="0"/>
          </a:p>
          <a:p>
            <a:pPr algn="l">
              <a:lnSpc>
                <a:spcPct val="115000"/>
              </a:lnSpc>
            </a:pPr>
            <a:endParaRPr lang="en-GB" sz="1800" dirty="0"/>
          </a:p>
        </p:txBody>
      </p:sp>
      <p:pic>
        <p:nvPicPr>
          <p:cNvPr id="10" name="Picture 9" descr="A picture containing diagram&#10;&#10;Description automatically generated">
            <a:extLst>
              <a:ext uri="{FF2B5EF4-FFF2-40B4-BE49-F238E27FC236}">
                <a16:creationId xmlns:a16="http://schemas.microsoft.com/office/drawing/2014/main" id="{51D11942-DB3B-8DC4-442E-68EB89119938}"/>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363409" y="5188875"/>
            <a:ext cx="1722782" cy="1419423"/>
          </a:xfrm>
          <a:prstGeom prst="rect">
            <a:avLst/>
          </a:prstGeom>
        </p:spPr>
      </p:pic>
    </p:spTree>
    <p:extLst>
      <p:ext uri="{BB962C8B-B14F-4D97-AF65-F5344CB8AC3E}">
        <p14:creationId xmlns:p14="http://schemas.microsoft.com/office/powerpoint/2010/main" val="272517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n placed on top of a signature line">
            <a:extLst>
              <a:ext uri="{FF2B5EF4-FFF2-40B4-BE49-F238E27FC236}">
                <a16:creationId xmlns:a16="http://schemas.microsoft.com/office/drawing/2014/main" id="{AE3AA065-3B49-B918-C775-2BF148E724A6}"/>
              </a:ext>
            </a:extLst>
          </p:cNvPr>
          <p:cNvPicPr>
            <a:picLocks noChangeAspect="1"/>
          </p:cNvPicPr>
          <p:nvPr/>
        </p:nvPicPr>
        <p:blipFill rotWithShape="1">
          <a:blip r:embed="rId2"/>
          <a:srcRect l="38226" r="1"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7" name="Freeform: Shape 16">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3" name="Subtitle 2">
            <a:extLst>
              <a:ext uri="{FF2B5EF4-FFF2-40B4-BE49-F238E27FC236}">
                <a16:creationId xmlns:a16="http://schemas.microsoft.com/office/drawing/2014/main" id="{C9CE172F-D80B-4E66-AA81-2B4C8F09C488}"/>
              </a:ext>
            </a:extLst>
          </p:cNvPr>
          <p:cNvSpPr>
            <a:spLocks noGrp="1"/>
          </p:cNvSpPr>
          <p:nvPr>
            <p:ph type="subTitle" idx="1"/>
          </p:nvPr>
        </p:nvSpPr>
        <p:spPr>
          <a:xfrm>
            <a:off x="762000" y="2286000"/>
            <a:ext cx="5334000" cy="3810001"/>
          </a:xfrm>
        </p:spPr>
        <p:txBody>
          <a:bodyPr vert="horz" lIns="91440" tIns="45720" rIns="91440" bIns="45720" rtlCol="0">
            <a:normAutofit fontScale="92500" lnSpcReduction="20000"/>
          </a:bodyPr>
          <a:lstStyle/>
          <a:p>
            <a:pPr indent="-228600" algn="l">
              <a:lnSpc>
                <a:spcPct val="115000"/>
              </a:lnSpc>
              <a:buFont typeface="Arial" panose="020B0604020202020204" pitchFamily="34" charset="0"/>
              <a:buChar char="•"/>
            </a:pPr>
            <a:r>
              <a:rPr lang="en-US" sz="1900" b="0" i="0" dirty="0">
                <a:effectLst/>
              </a:rPr>
              <a:t>Majority of the room booked are </a:t>
            </a:r>
            <a:r>
              <a:rPr lang="en-US" sz="1900" dirty="0"/>
              <a:t>city</a:t>
            </a:r>
            <a:r>
              <a:rPr lang="en-US" sz="1900" b="0" i="0" dirty="0">
                <a:effectLst/>
              </a:rPr>
              <a:t> hotel</a:t>
            </a:r>
          </a:p>
          <a:p>
            <a:pPr indent="-228600" algn="l">
              <a:lnSpc>
                <a:spcPct val="115000"/>
              </a:lnSpc>
              <a:buFont typeface="Arial" panose="020B0604020202020204" pitchFamily="34" charset="0"/>
              <a:buChar char="•"/>
            </a:pPr>
            <a:r>
              <a:rPr lang="en-US" sz="1900" b="0" i="0" dirty="0">
                <a:effectLst/>
              </a:rPr>
              <a:t>high rate of cancellations can be due high no deposit policies.</a:t>
            </a:r>
          </a:p>
          <a:p>
            <a:pPr indent="-228600" algn="l">
              <a:lnSpc>
                <a:spcPct val="115000"/>
              </a:lnSpc>
              <a:buFont typeface="Arial" panose="020B0604020202020204" pitchFamily="34" charset="0"/>
              <a:buChar char="•"/>
            </a:pPr>
            <a:r>
              <a:rPr lang="en-US" sz="1900" b="0" i="0" dirty="0">
                <a:effectLst/>
              </a:rPr>
              <a:t>We should also target months between </a:t>
            </a:r>
            <a:r>
              <a:rPr lang="en-US" sz="1900" b="0" i="0" dirty="0" err="1">
                <a:effectLst/>
              </a:rPr>
              <a:t>sep</a:t>
            </a:r>
            <a:r>
              <a:rPr lang="en-US" sz="1900" b="0" i="0" dirty="0">
                <a:effectLst/>
              </a:rPr>
              <a:t> to Aug for resort. </a:t>
            </a:r>
            <a:r>
              <a:rPr lang="en-US" sz="1900" b="0" i="0" dirty="0" err="1">
                <a:effectLst/>
              </a:rPr>
              <a:t>jan</a:t>
            </a:r>
            <a:r>
              <a:rPr lang="en-US" sz="1900" b="0" i="0" dirty="0">
                <a:effectLst/>
              </a:rPr>
              <a:t> to </a:t>
            </a:r>
            <a:r>
              <a:rPr lang="en-US" sz="1900" b="0" i="0" dirty="0" err="1">
                <a:effectLst/>
              </a:rPr>
              <a:t>feb</a:t>
            </a:r>
            <a:r>
              <a:rPr lang="en-US" sz="1900" b="0" i="0" dirty="0">
                <a:effectLst/>
              </a:rPr>
              <a:t> city</a:t>
            </a:r>
          </a:p>
          <a:p>
            <a:pPr indent="-228600" algn="l">
              <a:lnSpc>
                <a:spcPct val="115000"/>
              </a:lnSpc>
              <a:buFont typeface="Arial" panose="020B0604020202020204" pitchFamily="34" charset="0"/>
              <a:buChar char="•"/>
            </a:pPr>
            <a:r>
              <a:rPr lang="en-US" sz="1900" b="0" i="0" dirty="0">
                <a:effectLst/>
              </a:rPr>
              <a:t>Majority of the guests are from </a:t>
            </a:r>
            <a:r>
              <a:rPr lang="en-US" sz="1900" b="0" i="0" dirty="0" err="1">
                <a:effectLst/>
              </a:rPr>
              <a:t>afriaca</a:t>
            </a:r>
            <a:r>
              <a:rPr lang="en-US" sz="1900" b="0" i="0" dirty="0">
                <a:effectLst/>
              </a:rPr>
              <a:t> and south </a:t>
            </a:r>
            <a:r>
              <a:rPr lang="en-US" sz="1900" b="0" i="0" dirty="0" err="1">
                <a:effectLst/>
              </a:rPr>
              <a:t>asia</a:t>
            </a:r>
            <a:endParaRPr lang="en-US" sz="1900" b="0" i="0" dirty="0">
              <a:effectLst/>
            </a:endParaRPr>
          </a:p>
          <a:p>
            <a:pPr indent="-228600" algn="l">
              <a:lnSpc>
                <a:spcPct val="115000"/>
              </a:lnSpc>
              <a:buFont typeface="Arial" panose="020B0604020202020204" pitchFamily="34" charset="0"/>
              <a:buChar char="•"/>
            </a:pPr>
            <a:r>
              <a:rPr lang="en-US" sz="1900" b="0" i="0" dirty="0">
                <a:effectLst/>
              </a:rPr>
              <a:t>Given that we do not have repeated guests</a:t>
            </a:r>
          </a:p>
          <a:p>
            <a:pPr indent="-228600" algn="l">
              <a:lnSpc>
                <a:spcPct val="115000"/>
              </a:lnSpc>
              <a:buFont typeface="Arial" panose="020B0604020202020204" pitchFamily="34" charset="0"/>
              <a:buChar char="•"/>
            </a:pPr>
            <a:r>
              <a:rPr lang="en-US" sz="1900" dirty="0"/>
              <a:t>Lead time, deposited time, special request, parking and room types are importance features</a:t>
            </a:r>
          </a:p>
          <a:p>
            <a:pPr indent="-228600" algn="l">
              <a:lnSpc>
                <a:spcPct val="115000"/>
              </a:lnSpc>
              <a:buFont typeface="Arial" panose="020B0604020202020204" pitchFamily="34" charset="0"/>
              <a:buChar char="•"/>
            </a:pPr>
            <a:r>
              <a:rPr lang="en-US" sz="1900" dirty="0" err="1"/>
              <a:t>Focuse</a:t>
            </a:r>
            <a:r>
              <a:rPr lang="en-US" sz="1900" dirty="0"/>
              <a:t> on reducing the time in waiting list.</a:t>
            </a:r>
          </a:p>
          <a:p>
            <a:pPr indent="-228600" algn="l">
              <a:lnSpc>
                <a:spcPct val="115000"/>
              </a:lnSpc>
              <a:buFont typeface="Arial" panose="020B0604020202020204" pitchFamily="34" charset="0"/>
              <a:buChar char="•"/>
            </a:pPr>
            <a:endParaRPr lang="en-US" sz="1900" dirty="0"/>
          </a:p>
          <a:p>
            <a:pPr indent="-228600" algn="l">
              <a:lnSpc>
                <a:spcPct val="115000"/>
              </a:lnSpc>
              <a:buFont typeface="Arial" panose="020B0604020202020204" pitchFamily="34" charset="0"/>
              <a:buChar char="•"/>
            </a:pPr>
            <a:endParaRPr lang="en-US" sz="1900" b="0" i="0" dirty="0">
              <a:effectLst/>
            </a:endParaRPr>
          </a:p>
          <a:p>
            <a:pPr indent="-228600" algn="l">
              <a:lnSpc>
                <a:spcPct val="115000"/>
              </a:lnSpc>
              <a:buFont typeface="Arial" panose="020B0604020202020204" pitchFamily="34" charset="0"/>
              <a:buChar char="•"/>
            </a:pPr>
            <a:endParaRPr lang="en-US" sz="1900" dirty="0"/>
          </a:p>
        </p:txBody>
      </p:sp>
      <p:sp>
        <p:nvSpPr>
          <p:cNvPr id="2" name="Title 1">
            <a:extLst>
              <a:ext uri="{FF2B5EF4-FFF2-40B4-BE49-F238E27FC236}">
                <a16:creationId xmlns:a16="http://schemas.microsoft.com/office/drawing/2014/main" id="{89FCAE07-9306-7EA0-0D5B-AA2FEB773557}"/>
              </a:ext>
            </a:extLst>
          </p:cNvPr>
          <p:cNvSpPr>
            <a:spLocks noGrp="1"/>
          </p:cNvSpPr>
          <p:nvPr>
            <p:ph type="ctrTitle"/>
          </p:nvPr>
        </p:nvSpPr>
        <p:spPr>
          <a:xfrm>
            <a:off x="762000" y="1042233"/>
            <a:ext cx="5334000" cy="1524000"/>
          </a:xfrm>
        </p:spPr>
        <p:txBody>
          <a:bodyPr vert="horz" lIns="91440" tIns="45720" rIns="91440" bIns="45720" rtlCol="0" anchor="ctr">
            <a:normAutofit/>
          </a:bodyPr>
          <a:lstStyle/>
          <a:p>
            <a:pPr algn="l"/>
            <a:r>
              <a:rPr lang="en-US" sz="3200" dirty="0"/>
              <a:t>Conclusion:</a:t>
            </a:r>
          </a:p>
        </p:txBody>
      </p:sp>
      <p:pic>
        <p:nvPicPr>
          <p:cNvPr id="10" name="Picture 9" descr="A picture containing diagram&#10;&#10;Description automatically generated">
            <a:extLst>
              <a:ext uri="{FF2B5EF4-FFF2-40B4-BE49-F238E27FC236}">
                <a16:creationId xmlns:a16="http://schemas.microsoft.com/office/drawing/2014/main" id="{CE56BED4-0713-8BA7-9983-97B14A0B7458}"/>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9486" y="81709"/>
            <a:ext cx="1461778" cy="1204378"/>
          </a:xfrm>
          <a:prstGeom prst="rect">
            <a:avLst/>
          </a:prstGeom>
        </p:spPr>
      </p:pic>
    </p:spTree>
    <p:extLst>
      <p:ext uri="{BB962C8B-B14F-4D97-AF65-F5344CB8AC3E}">
        <p14:creationId xmlns:p14="http://schemas.microsoft.com/office/powerpoint/2010/main" val="126185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Video 4" descr="A group of people discussing something&#10;&#10;Description automatically generated with low confidence">
            <a:extLst>
              <a:ext uri="{FF2B5EF4-FFF2-40B4-BE49-F238E27FC236}">
                <a16:creationId xmlns:a16="http://schemas.microsoft.com/office/drawing/2014/main" id="{9A1F0E62-823E-7923-7560-2DE4F288D7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 r="1" b="1"/>
          <a:stretch/>
        </p:blipFill>
        <p:spPr>
          <a:xfrm>
            <a:off x="20" y="10"/>
            <a:ext cx="12207220" cy="6857990"/>
          </a:xfrm>
          <a:prstGeom prst="rect">
            <a:avLst/>
          </a:prstGeom>
        </p:spPr>
      </p:pic>
      <p:sp>
        <p:nvSpPr>
          <p:cNvPr id="11" name="Rectangle 10">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6B7F26-AEEE-7FB6-BCC1-9B717270014C}"/>
              </a:ext>
            </a:extLst>
          </p:cNvPr>
          <p:cNvSpPr>
            <a:spLocks noGrp="1"/>
          </p:cNvSpPr>
          <p:nvPr>
            <p:ph type="ctrTitle"/>
          </p:nvPr>
        </p:nvSpPr>
        <p:spPr>
          <a:xfrm>
            <a:off x="2091427" y="1454111"/>
            <a:ext cx="8009146" cy="2212848"/>
          </a:xfrm>
        </p:spPr>
        <p:txBody>
          <a:bodyPr>
            <a:normAutofit/>
          </a:bodyPr>
          <a:lstStyle/>
          <a:p>
            <a:r>
              <a:rPr lang="en-US" sz="4600" dirty="0"/>
              <a:t>Introduction:</a:t>
            </a:r>
            <a:endParaRPr lang="en-GB" sz="4600" dirty="0"/>
          </a:p>
        </p:txBody>
      </p:sp>
      <p:sp>
        <p:nvSpPr>
          <p:cNvPr id="3" name="Subtitle 2">
            <a:extLst>
              <a:ext uri="{FF2B5EF4-FFF2-40B4-BE49-F238E27FC236}">
                <a16:creationId xmlns:a16="http://schemas.microsoft.com/office/drawing/2014/main" id="{34844ADE-ADBF-7869-CAF5-AEE94731198F}"/>
              </a:ext>
            </a:extLst>
          </p:cNvPr>
          <p:cNvSpPr>
            <a:spLocks noGrp="1"/>
          </p:cNvSpPr>
          <p:nvPr>
            <p:ph type="subTitle" idx="1"/>
          </p:nvPr>
        </p:nvSpPr>
        <p:spPr>
          <a:xfrm>
            <a:off x="1775791" y="3749255"/>
            <a:ext cx="8865705" cy="2212848"/>
          </a:xfrm>
        </p:spPr>
        <p:txBody>
          <a:bodyPr>
            <a:normAutofit/>
          </a:bodyPr>
          <a:lstStyle/>
          <a:p>
            <a:pPr>
              <a:lnSpc>
                <a:spcPct val="115000"/>
              </a:lnSpc>
            </a:pPr>
            <a:r>
              <a:rPr lang="en-GB" dirty="0">
                <a:solidFill>
                  <a:schemeClr val="tx1">
                    <a:alpha val="80000"/>
                  </a:schemeClr>
                </a:solidFill>
                <a:effectLst/>
                <a:latin typeface="Times New Roman" panose="02020603050405020304" pitchFamily="18" charset="0"/>
                <a:ea typeface="Arial" panose="020B0604020202020204" pitchFamily="34" charset="0"/>
                <a:cs typeface="Arial" panose="020B0604020202020204" pitchFamily="34" charset="0"/>
              </a:rPr>
              <a:t>The hotel industry is a part of the larger travel and tourism sector</a:t>
            </a:r>
          </a:p>
          <a:p>
            <a:pPr>
              <a:lnSpc>
                <a:spcPct val="115000"/>
              </a:lnSpc>
            </a:pPr>
            <a:r>
              <a:rPr lang="en-GB" dirty="0">
                <a:solidFill>
                  <a:schemeClr val="tx1">
                    <a:alpha val="80000"/>
                  </a:schemeClr>
                </a:solidFill>
                <a:effectLst/>
                <a:latin typeface="Times New Roman" panose="02020603050405020304" pitchFamily="18" charset="0"/>
                <a:ea typeface="Arial" panose="020B0604020202020204" pitchFamily="34" charset="0"/>
                <a:cs typeface="Arial" panose="020B0604020202020204" pitchFamily="34" charset="0"/>
              </a:rPr>
              <a:t> The global hotel industry was thriving and worth over $570 billion. The industry has been growing for the past nine years .</a:t>
            </a:r>
          </a:p>
          <a:p>
            <a:pPr>
              <a:lnSpc>
                <a:spcPct val="115000"/>
              </a:lnSpc>
            </a:pPr>
            <a:endParaRPr lang="en-GB" sz="1100" dirty="0">
              <a:solidFill>
                <a:schemeClr val="tx1">
                  <a:alpha val="80000"/>
                </a:schemeClr>
              </a:solidFill>
            </a:endParaRPr>
          </a:p>
        </p:txBody>
      </p:sp>
      <p:pic>
        <p:nvPicPr>
          <p:cNvPr id="13" name="Picture 12" descr="A picture containing diagram&#10;&#10;Description automatically generated">
            <a:extLst>
              <a:ext uri="{FF2B5EF4-FFF2-40B4-BE49-F238E27FC236}">
                <a16:creationId xmlns:a16="http://schemas.microsoft.com/office/drawing/2014/main" id="{1E7EA4F5-CF44-9477-6D84-B056F9CE4B7A}"/>
              </a:ext>
            </a:extLst>
          </p:cNvPr>
          <p:cNvPicPr>
            <a:picLocks noChangeAspect="1"/>
          </p:cNvPicPr>
          <p:nvPr/>
        </p:nvPicPr>
        <p:blipFill rotWithShape="1">
          <a:blip r:embed="rId5">
            <a:extLst>
              <a:ext uri="{28A0092B-C50C-407E-A947-70E740481C1C}">
                <a14:useLocalDpi xmlns:a14="http://schemas.microsoft.com/office/drawing/2010/main" val="0"/>
              </a:ext>
            </a:extLst>
          </a:blip>
          <a:srcRect l="45521" r="22128"/>
          <a:stretch/>
        </p:blipFill>
        <p:spPr>
          <a:xfrm>
            <a:off x="10409429" y="5366107"/>
            <a:ext cx="1722782" cy="1419423"/>
          </a:xfrm>
          <a:prstGeom prst="rect">
            <a:avLst/>
          </a:prstGeom>
        </p:spPr>
      </p:pic>
    </p:spTree>
    <p:extLst>
      <p:ext uri="{BB962C8B-B14F-4D97-AF65-F5344CB8AC3E}">
        <p14:creationId xmlns:p14="http://schemas.microsoft.com/office/powerpoint/2010/main" val="6692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Yellow question mark">
            <a:extLst>
              <a:ext uri="{FF2B5EF4-FFF2-40B4-BE49-F238E27FC236}">
                <a16:creationId xmlns:a16="http://schemas.microsoft.com/office/drawing/2014/main" id="{D3AFDA0E-A238-6928-A778-AFCA9E2BFD10}"/>
              </a:ext>
            </a:extLst>
          </p:cNvPr>
          <p:cNvPicPr>
            <a:picLocks noChangeAspect="1"/>
          </p:cNvPicPr>
          <p:nvPr/>
        </p:nvPicPr>
        <p:blipFill rotWithShape="1">
          <a:blip r:embed="rId2"/>
          <a:srcRect b="6367"/>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CDE2E8-31EE-AFB1-7AE0-E2E106164C2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dirty="0">
                <a:solidFill>
                  <a:schemeClr val="tx1"/>
                </a:solidFill>
                <a:latin typeface="+mj-lt"/>
                <a:ea typeface="+mj-ea"/>
                <a:cs typeface="+mj-cs"/>
              </a:rPr>
              <a:t>Any questions</a:t>
            </a:r>
          </a:p>
        </p:txBody>
      </p:sp>
    </p:spTree>
    <p:extLst>
      <p:ext uri="{BB962C8B-B14F-4D97-AF65-F5344CB8AC3E}">
        <p14:creationId xmlns:p14="http://schemas.microsoft.com/office/powerpoint/2010/main" val="4013571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Freeform: Shape 16">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7B1EA18-5737-46FE-3A6C-0BEBDC9FCFC2}"/>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kern="1200" dirty="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73F89F6B-C90E-E221-29F2-884475CD57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530350"/>
            <a:ext cx="4565650" cy="4565650"/>
          </a:xfrm>
          <a:prstGeom prst="rect">
            <a:avLst/>
          </a:prstGeom>
        </p:spPr>
      </p:pic>
    </p:spTree>
    <p:extLst>
      <p:ext uri="{BB962C8B-B14F-4D97-AF65-F5344CB8AC3E}">
        <p14:creationId xmlns:p14="http://schemas.microsoft.com/office/powerpoint/2010/main" val="111616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4A2DD757-D859-92A8-1B14-B52F34927D04}"/>
              </a:ext>
            </a:extLst>
          </p:cNvPr>
          <p:cNvSpPr>
            <a:spLocks noGrp="1"/>
          </p:cNvSpPr>
          <p:nvPr>
            <p:ph type="title"/>
          </p:nvPr>
        </p:nvSpPr>
        <p:spPr>
          <a:xfrm>
            <a:off x="718750" y="762000"/>
            <a:ext cx="3853249" cy="2286000"/>
          </a:xfrm>
        </p:spPr>
        <p:txBody>
          <a:bodyPr anchor="t">
            <a:normAutofit/>
          </a:bodyPr>
          <a:lstStyle/>
          <a:p>
            <a:r>
              <a:rPr lang="en-US" sz="3200" dirty="0">
                <a:solidFill>
                  <a:srgbClr val="FFFFFF"/>
                </a:solidFill>
              </a:rPr>
              <a:t>Objective:</a:t>
            </a:r>
            <a:endParaRPr lang="en-GB" sz="3200" dirty="0">
              <a:solidFill>
                <a:srgbClr val="FFFFFF"/>
              </a:solidFill>
            </a:endParaRP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307423CB-08D6-1CC6-4E1E-081AC73F3C73}"/>
              </a:ext>
            </a:extLst>
          </p:cNvPr>
          <p:cNvGraphicFramePr>
            <a:graphicFrameLocks noGrp="1"/>
          </p:cNvGraphicFramePr>
          <p:nvPr>
            <p:ph idx="1"/>
            <p:extLst>
              <p:ext uri="{D42A27DB-BD31-4B8C-83A1-F6EECF244321}">
                <p14:modId xmlns:p14="http://schemas.microsoft.com/office/powerpoint/2010/main" val="623670184"/>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picture containing diagram&#10;&#10;Description automatically generated">
            <a:extLst>
              <a:ext uri="{FF2B5EF4-FFF2-40B4-BE49-F238E27FC236}">
                <a16:creationId xmlns:a16="http://schemas.microsoft.com/office/drawing/2014/main" id="{60C04508-9203-BF91-54D4-1B6075B36C8E}"/>
              </a:ext>
            </a:extLst>
          </p:cNvPr>
          <p:cNvPicPr>
            <a:picLocks noChangeAspect="1"/>
          </p:cNvPicPr>
          <p:nvPr/>
        </p:nvPicPr>
        <p:blipFill rotWithShape="1">
          <a:blip r:embed="rId7">
            <a:extLst>
              <a:ext uri="{28A0092B-C50C-407E-A947-70E740481C1C}">
                <a14:useLocalDpi xmlns:a14="http://schemas.microsoft.com/office/drawing/2010/main" val="0"/>
              </a:ext>
            </a:extLst>
          </a:blip>
          <a:srcRect l="45521" r="22128"/>
          <a:stretch/>
        </p:blipFill>
        <p:spPr>
          <a:xfrm>
            <a:off x="226912" y="5273725"/>
            <a:ext cx="1722782" cy="1419423"/>
          </a:xfrm>
          <a:prstGeom prst="rect">
            <a:avLst/>
          </a:prstGeom>
        </p:spPr>
      </p:pic>
    </p:spTree>
    <p:extLst>
      <p:ext uri="{BB962C8B-B14F-4D97-AF65-F5344CB8AC3E}">
        <p14:creationId xmlns:p14="http://schemas.microsoft.com/office/powerpoint/2010/main" val="238779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Freeform: Shape 20">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9066346D-C066-F052-74C8-969A538F122D}"/>
              </a:ext>
            </a:extLst>
          </p:cNvPr>
          <p:cNvSpPr>
            <a:spLocks noGrp="1"/>
          </p:cNvSpPr>
          <p:nvPr>
            <p:ph type="subTitle" idx="1"/>
          </p:nvPr>
        </p:nvSpPr>
        <p:spPr>
          <a:xfrm>
            <a:off x="762000" y="4571999"/>
            <a:ext cx="4572000" cy="1524000"/>
          </a:xfrm>
        </p:spPr>
        <p:txBody>
          <a:bodyPr anchor="b">
            <a:normAutofit/>
          </a:bodyPr>
          <a:lstStyle/>
          <a:p>
            <a:pPr algn="l">
              <a:lnSpc>
                <a:spcPct val="115000"/>
              </a:lnSpc>
            </a:pPr>
            <a:r>
              <a:rPr lang="en-US" sz="1300" dirty="0"/>
              <a:t>What we can find when analyzing data</a:t>
            </a:r>
          </a:p>
          <a:p>
            <a:pPr algn="l">
              <a:lnSpc>
                <a:spcPct val="115000"/>
              </a:lnSpc>
            </a:pPr>
            <a:r>
              <a:rPr lang="en-US" sz="1300" dirty="0"/>
              <a:t>To know if the customers would cancel his booking and the driven factors</a:t>
            </a:r>
          </a:p>
          <a:p>
            <a:pPr algn="l">
              <a:lnSpc>
                <a:spcPct val="115000"/>
              </a:lnSpc>
            </a:pPr>
            <a:r>
              <a:rPr lang="en-US" sz="1300" dirty="0"/>
              <a:t>What is the recommendation to reduce booking cancellation</a:t>
            </a:r>
            <a:endParaRPr lang="en-GB" sz="1300" dirty="0"/>
          </a:p>
        </p:txBody>
      </p:sp>
      <p:sp>
        <p:nvSpPr>
          <p:cNvPr id="2" name="Title 1">
            <a:extLst>
              <a:ext uri="{FF2B5EF4-FFF2-40B4-BE49-F238E27FC236}">
                <a16:creationId xmlns:a16="http://schemas.microsoft.com/office/drawing/2014/main" id="{48C0BB12-2D53-17CF-B3A9-A9E5585FEDB4}"/>
              </a:ext>
            </a:extLst>
          </p:cNvPr>
          <p:cNvSpPr>
            <a:spLocks noGrp="1"/>
          </p:cNvSpPr>
          <p:nvPr>
            <p:ph type="ctrTitle"/>
          </p:nvPr>
        </p:nvSpPr>
        <p:spPr>
          <a:xfrm>
            <a:off x="762000" y="2299787"/>
            <a:ext cx="4572000" cy="2286000"/>
          </a:xfrm>
        </p:spPr>
        <p:txBody>
          <a:bodyPr>
            <a:normAutofit/>
          </a:bodyPr>
          <a:lstStyle/>
          <a:p>
            <a:pPr algn="l"/>
            <a:r>
              <a:rPr lang="en-US" sz="4400"/>
              <a:t>Problem:</a:t>
            </a:r>
            <a:endParaRPr lang="en-GB" sz="4400"/>
          </a:p>
        </p:txBody>
      </p:sp>
      <p:pic>
        <p:nvPicPr>
          <p:cNvPr id="7" name="Graphic 6" descr="Question mark">
            <a:extLst>
              <a:ext uri="{FF2B5EF4-FFF2-40B4-BE49-F238E27FC236}">
                <a16:creationId xmlns:a16="http://schemas.microsoft.com/office/drawing/2014/main" id="{4B04FB68-0644-2BF5-F022-8FB554AFAE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530350"/>
            <a:ext cx="4565650" cy="4565650"/>
          </a:xfrm>
          <a:prstGeom prst="rect">
            <a:avLst/>
          </a:prstGeom>
        </p:spPr>
      </p:pic>
      <p:pic>
        <p:nvPicPr>
          <p:cNvPr id="4" name="Picture 3">
            <a:extLst>
              <a:ext uri="{FF2B5EF4-FFF2-40B4-BE49-F238E27FC236}">
                <a16:creationId xmlns:a16="http://schemas.microsoft.com/office/drawing/2014/main" id="{E4FD08A9-154E-CDE7-D2F2-BFDE27248CDD}"/>
              </a:ext>
            </a:extLst>
          </p:cNvPr>
          <p:cNvPicPr>
            <a:picLocks noChangeAspect="1"/>
          </p:cNvPicPr>
          <p:nvPr/>
        </p:nvPicPr>
        <p:blipFill>
          <a:blip r:embed="rId4"/>
          <a:stretch>
            <a:fillRect/>
          </a:stretch>
        </p:blipFill>
        <p:spPr>
          <a:xfrm>
            <a:off x="10468872" y="5141847"/>
            <a:ext cx="1719221" cy="1414395"/>
          </a:xfrm>
          <a:prstGeom prst="rect">
            <a:avLst/>
          </a:prstGeom>
        </p:spPr>
      </p:pic>
    </p:spTree>
    <p:extLst>
      <p:ext uri="{BB962C8B-B14F-4D97-AF65-F5344CB8AC3E}">
        <p14:creationId xmlns:p14="http://schemas.microsoft.com/office/powerpoint/2010/main" val="299825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BE64CCB-2309-8E33-A79B-26E99032A07D}"/>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sz="4400" kern="1200">
                <a:solidFill>
                  <a:schemeClr val="tx1"/>
                </a:solidFill>
                <a:latin typeface="+mj-lt"/>
                <a:ea typeface="+mj-ea"/>
                <a:cs typeface="+mj-cs"/>
              </a:rPr>
              <a:t>Importance of the problems:</a:t>
            </a:r>
          </a:p>
        </p:txBody>
      </p:sp>
      <p:sp>
        <p:nvSpPr>
          <p:cNvPr id="3" name="Text Placeholder 2">
            <a:extLst>
              <a:ext uri="{FF2B5EF4-FFF2-40B4-BE49-F238E27FC236}">
                <a16:creationId xmlns:a16="http://schemas.microsoft.com/office/drawing/2014/main" id="{872AACFC-5A6A-E25D-49B9-6202E7513268}"/>
              </a:ext>
            </a:extLst>
          </p:cNvPr>
          <p:cNvSpPr>
            <a:spLocks noGrp="1"/>
          </p:cNvSpPr>
          <p:nvPr>
            <p:ph type="body" idx="1"/>
          </p:nvPr>
        </p:nvSpPr>
        <p:spPr>
          <a:xfrm>
            <a:off x="6858000" y="4571999"/>
            <a:ext cx="4572000" cy="1524000"/>
          </a:xfrm>
        </p:spPr>
        <p:txBody>
          <a:bodyPr vert="horz" lIns="91440" tIns="45720" rIns="91440" bIns="45720" rtlCol="0">
            <a:normAutofit/>
          </a:bodyPr>
          <a:lstStyle/>
          <a:p>
            <a:pPr>
              <a:lnSpc>
                <a:spcPct val="115000"/>
              </a:lnSpc>
            </a:pPr>
            <a:r>
              <a:rPr lang="en-US" sz="1500" kern="1200" dirty="0">
                <a:solidFill>
                  <a:schemeClr val="tx1">
                    <a:alpha val="70000"/>
                  </a:schemeClr>
                </a:solidFill>
                <a:effectLst/>
                <a:latin typeface="+mn-lt"/>
                <a:ea typeface="+mn-ea"/>
                <a:cs typeface="+mn-cs"/>
              </a:rPr>
              <a:t>Allocating workers to handle the front desk, restaurant, and cleaning </a:t>
            </a:r>
          </a:p>
          <a:p>
            <a:pPr>
              <a:lnSpc>
                <a:spcPct val="115000"/>
              </a:lnSpc>
            </a:pPr>
            <a:r>
              <a:rPr lang="en-US" sz="1500" kern="1200" dirty="0">
                <a:solidFill>
                  <a:schemeClr val="tx1">
                    <a:alpha val="70000"/>
                  </a:schemeClr>
                </a:solidFill>
                <a:effectLst/>
                <a:latin typeface="+mn-lt"/>
                <a:ea typeface="+mn-ea"/>
                <a:cs typeface="+mn-cs"/>
              </a:rPr>
              <a:t>estimating the demand for in-hotel subsidiary businesses like gift shops, gyms, and spas. </a:t>
            </a:r>
          </a:p>
          <a:p>
            <a:pPr>
              <a:lnSpc>
                <a:spcPct val="115000"/>
              </a:lnSpc>
            </a:pPr>
            <a:endParaRPr lang="en-US" sz="1500" kern="1200" dirty="0">
              <a:solidFill>
                <a:schemeClr val="tx1">
                  <a:alpha val="70000"/>
                </a:schemeClr>
              </a:solidFill>
              <a:latin typeface="+mn-lt"/>
              <a:ea typeface="+mn-ea"/>
              <a:cs typeface="+mn-cs"/>
            </a:endParaRPr>
          </a:p>
        </p:txBody>
      </p:sp>
      <p:sp>
        <p:nvSpPr>
          <p:cNvPr id="18" name="Freeform: Shape 17">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7" name="Graphic 6" descr="Present">
            <a:extLst>
              <a:ext uri="{FF2B5EF4-FFF2-40B4-BE49-F238E27FC236}">
                <a16:creationId xmlns:a16="http://schemas.microsoft.com/office/drawing/2014/main" id="{F3E839C0-A4D8-56C5-A4AC-E64A11CDBF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999" y="2286000"/>
            <a:ext cx="3810001" cy="3810001"/>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C8700B1A-0F61-242F-D165-629B270FB33B}"/>
              </a:ext>
            </a:extLst>
          </p:cNvPr>
          <p:cNvPicPr>
            <a:picLocks noChangeAspect="1"/>
          </p:cNvPicPr>
          <p:nvPr/>
        </p:nvPicPr>
        <p:blipFill rotWithShape="1">
          <a:blip r:embed="rId4">
            <a:extLst>
              <a:ext uri="{28A0092B-C50C-407E-A947-70E740481C1C}">
                <a14:useLocalDpi xmlns:a14="http://schemas.microsoft.com/office/drawing/2010/main" val="0"/>
              </a:ext>
            </a:extLst>
          </a:blip>
          <a:srcRect l="45521" r="22128"/>
          <a:stretch/>
        </p:blipFill>
        <p:spPr>
          <a:xfrm>
            <a:off x="10825107" y="5748549"/>
            <a:ext cx="1209786" cy="996759"/>
          </a:xfrm>
          <a:prstGeom prst="rect">
            <a:avLst/>
          </a:prstGeom>
        </p:spPr>
      </p:pic>
    </p:spTree>
    <p:extLst>
      <p:ext uri="{BB962C8B-B14F-4D97-AF65-F5344CB8AC3E}">
        <p14:creationId xmlns:p14="http://schemas.microsoft.com/office/powerpoint/2010/main" val="148190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5" name="Freeform: Shape 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6" name="Freeform: Shape 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Rectangle 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8" name="Freeform: Shape 48">
            <a:extLst>
              <a:ext uri="{FF2B5EF4-FFF2-40B4-BE49-F238E27FC236}">
                <a16:creationId xmlns:a16="http://schemas.microsoft.com/office/drawing/2014/main" id="{CBD8B1E7-EF0A-4118-A804-D7F559784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Bar chart">
            <a:extLst>
              <a:ext uri="{FF2B5EF4-FFF2-40B4-BE49-F238E27FC236}">
                <a16:creationId xmlns:a16="http://schemas.microsoft.com/office/drawing/2014/main" id="{8F76596E-9883-9D5A-C96F-089CF1F168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999" y="1524000"/>
            <a:ext cx="4571999" cy="4571999"/>
          </a:xfrm>
          <a:prstGeom prst="rect">
            <a:avLst/>
          </a:prstGeom>
        </p:spPr>
      </p:pic>
      <p:sp>
        <p:nvSpPr>
          <p:cNvPr id="59" name="Freeform: Shape 5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23849"/>
            <a:ext cx="6130391" cy="653415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3444E76D-361D-88C1-176B-79FA2D1F6032}"/>
              </a:ext>
            </a:extLst>
          </p:cNvPr>
          <p:cNvSpPr>
            <a:spLocks noGrp="1"/>
          </p:cNvSpPr>
          <p:nvPr>
            <p:ph type="title"/>
          </p:nvPr>
        </p:nvSpPr>
        <p:spPr>
          <a:xfrm>
            <a:off x="7620000" y="2299787"/>
            <a:ext cx="3810000" cy="2286000"/>
          </a:xfrm>
        </p:spPr>
        <p:txBody>
          <a:bodyPr vert="horz" lIns="91440" tIns="45720" rIns="91440" bIns="45720" rtlCol="0" anchor="b">
            <a:normAutofit/>
          </a:bodyPr>
          <a:lstStyle/>
          <a:p>
            <a:r>
              <a:rPr lang="en-US" kern="1200" dirty="0">
                <a:solidFill>
                  <a:schemeClr val="tx1"/>
                </a:solidFill>
                <a:latin typeface="+mj-lt"/>
                <a:ea typeface="+mj-ea"/>
                <a:cs typeface="+mj-cs"/>
              </a:rPr>
              <a:t>Visualizations </a:t>
            </a:r>
          </a:p>
        </p:txBody>
      </p:sp>
    </p:spTree>
    <p:extLst>
      <p:ext uri="{BB962C8B-B14F-4D97-AF65-F5344CB8AC3E}">
        <p14:creationId xmlns:p14="http://schemas.microsoft.com/office/powerpoint/2010/main" val="124003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238126" y="761999"/>
            <a:ext cx="4333874" cy="5151097"/>
          </a:xfrm>
        </p:spPr>
        <p:txBody>
          <a:bodyPr>
            <a:normAutofit fontScale="90000"/>
          </a:bodyPr>
          <a:lstStyle/>
          <a:p>
            <a:pPr algn="l"/>
            <a:r>
              <a:rPr lang="en-GB" sz="3700" b="1" dirty="0">
                <a:effectLst/>
                <a:latin typeface="Times New Roman" panose="02020603050405020304" pitchFamily="18" charset="0"/>
                <a:ea typeface="Arial" panose="020B0604020202020204" pitchFamily="34" charset="0"/>
                <a:cs typeface="Arial" panose="020B0604020202020204" pitchFamily="34" charset="0"/>
              </a:rPr>
              <a:t>What is the effect of booking changes on Cancellations?</a:t>
            </a:r>
            <a:br>
              <a:rPr lang="en-GB" sz="3700" b="1" dirty="0">
                <a:effectLst/>
                <a:latin typeface="Times New Roman" panose="02020603050405020304" pitchFamily="18" charset="0"/>
                <a:ea typeface="Arial" panose="020B0604020202020204" pitchFamily="34" charset="0"/>
                <a:cs typeface="Arial" panose="020B0604020202020204" pitchFamily="34" charset="0"/>
              </a:rPr>
            </a:br>
            <a:br>
              <a:rPr lang="en-GB" sz="3700" b="1" dirty="0">
                <a:latin typeface="Times New Roman" panose="02020603050405020304" pitchFamily="18" charset="0"/>
                <a:ea typeface="Arial" panose="020B0604020202020204" pitchFamily="34" charset="0"/>
                <a:cs typeface="Arial" panose="020B0604020202020204" pitchFamily="34" charset="0"/>
              </a:rPr>
            </a:br>
            <a:br>
              <a:rPr lang="en-GB" sz="3700" dirty="0">
                <a:effectLst/>
                <a:latin typeface="Calibri" panose="020F0502020204030204" pitchFamily="34" charset="0"/>
                <a:ea typeface="Calibri" panose="020F0502020204030204" pitchFamily="34" charset="0"/>
                <a:cs typeface="Arial" panose="020B0604020202020204" pitchFamily="34" charset="0"/>
              </a:rPr>
            </a:br>
            <a:r>
              <a:rPr lang="en-GB" sz="4000" dirty="0">
                <a:latin typeface="Times New Roman" panose="02020603050405020304" pitchFamily="18" charset="0"/>
                <a:ea typeface="Times New Roman" panose="02020603050405020304" pitchFamily="18" charset="0"/>
              </a:rPr>
              <a:t>Through this correlation we found the relationship between the cancelation and booking change negative. </a:t>
            </a:r>
            <a:endParaRPr lang="en-GB" sz="3700" dirty="0"/>
          </a:p>
        </p:txBody>
      </p:sp>
      <p:sp>
        <p:nvSpPr>
          <p:cNvPr id="12" name="Freeform: Shape 11">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4" name="Group 13">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5" name="Freeform: Shape 14">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a:extLst>
              <a:ext uri="{FF2B5EF4-FFF2-40B4-BE49-F238E27FC236}">
                <a16:creationId xmlns:a16="http://schemas.microsoft.com/office/drawing/2014/main" id="{5F340760-A17B-B3D0-2313-47FB6214FC71}"/>
              </a:ext>
            </a:extLst>
          </p:cNvPr>
          <p:cNvPicPr>
            <a:picLocks noChangeAspect="1"/>
          </p:cNvPicPr>
          <p:nvPr/>
        </p:nvPicPr>
        <p:blipFill rotWithShape="1">
          <a:blip r:embed="rId2">
            <a:extLst>
              <a:ext uri="{28A0092B-C50C-407E-A947-70E740481C1C}">
                <a14:useLocalDpi xmlns:a14="http://schemas.microsoft.com/office/drawing/2010/main" val="0"/>
              </a:ext>
            </a:extLst>
          </a:blip>
          <a:srcRect l="28026" t="21202" b="8534"/>
          <a:stretch/>
        </p:blipFill>
        <p:spPr>
          <a:xfrm>
            <a:off x="4333875" y="1216040"/>
            <a:ext cx="7691946" cy="4043467"/>
          </a:xfrm>
          <a:prstGeom prst="rect">
            <a:avLst/>
          </a:prstGeom>
        </p:spPr>
      </p:pic>
      <p:pic>
        <p:nvPicPr>
          <p:cNvPr id="25" name="Picture 24" descr="A picture containing diagram&#10;&#10;Description automatically generated">
            <a:extLst>
              <a:ext uri="{FF2B5EF4-FFF2-40B4-BE49-F238E27FC236}">
                <a16:creationId xmlns:a16="http://schemas.microsoft.com/office/drawing/2014/main" id="{DAB44B4D-9445-0C5C-93B7-875F44338A29}"/>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10339754" y="5713548"/>
            <a:ext cx="1686067" cy="1113870"/>
          </a:xfrm>
          <a:prstGeom prst="rect">
            <a:avLst/>
          </a:prstGeom>
        </p:spPr>
      </p:pic>
    </p:spTree>
    <p:extLst>
      <p:ext uri="{BB962C8B-B14F-4D97-AF65-F5344CB8AC3E}">
        <p14:creationId xmlns:p14="http://schemas.microsoft.com/office/powerpoint/2010/main" val="370918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261937" y="2511287"/>
            <a:ext cx="3810000" cy="3048000"/>
          </a:xfrm>
        </p:spPr>
        <p:txBody>
          <a:bodyPr>
            <a:normAutofit fontScale="90000"/>
          </a:bodyPr>
          <a:lstStyle/>
          <a:p>
            <a:pPr algn="l"/>
            <a:r>
              <a:rPr lang="en-GB" sz="4400" b="1" dirty="0">
                <a:latin typeface="Times New Roman" panose="02020603050405020304" pitchFamily="18" charset="0"/>
                <a:ea typeface="Arial" panose="020B0604020202020204" pitchFamily="34" charset="0"/>
                <a:cs typeface="Arial" panose="020B0604020202020204" pitchFamily="34" charset="0"/>
              </a:rPr>
              <a:t>Does deposit effect cancellation?</a:t>
            </a:r>
            <a:br>
              <a:rPr lang="en-GB" sz="4400" b="1" dirty="0">
                <a:latin typeface="Times New Roman" panose="02020603050405020304" pitchFamily="18" charset="0"/>
                <a:ea typeface="Arial" panose="020B0604020202020204" pitchFamily="34" charset="0"/>
                <a:cs typeface="Arial" panose="020B0604020202020204" pitchFamily="34" charset="0"/>
              </a:rPr>
            </a:br>
            <a:br>
              <a:rPr lang="en-GB" sz="4400" b="1" dirty="0">
                <a:latin typeface="Times New Roman" panose="02020603050405020304" pitchFamily="18" charset="0"/>
                <a:ea typeface="Arial" panose="020B0604020202020204" pitchFamily="34" charset="0"/>
                <a:cs typeface="Arial" panose="020B0604020202020204" pitchFamily="34" charset="0"/>
              </a:rPr>
            </a:br>
            <a:r>
              <a:rPr lang="en-US" sz="4400" dirty="0"/>
              <a:t>The percentage of cancellations is higher for city hotels </a:t>
            </a:r>
            <a:br>
              <a:rPr lang="en-GB" sz="4400" dirty="0">
                <a:effectLst/>
                <a:latin typeface="Calibri" panose="020F0502020204030204" pitchFamily="34" charset="0"/>
                <a:ea typeface="Calibri" panose="020F0502020204030204" pitchFamily="34" charset="0"/>
                <a:cs typeface="Arial" panose="020B0604020202020204" pitchFamily="34" charset="0"/>
              </a:rPr>
            </a:b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6" name="Picture 5" descr="Graphical user interface, application, table&#10;&#10;Description automatically generated">
            <a:extLst>
              <a:ext uri="{FF2B5EF4-FFF2-40B4-BE49-F238E27FC236}">
                <a16:creationId xmlns:a16="http://schemas.microsoft.com/office/drawing/2014/main" id="{24305057-72CE-2B93-E6C5-0891CA3E3C60}"/>
              </a:ext>
            </a:extLst>
          </p:cNvPr>
          <p:cNvPicPr>
            <a:picLocks noChangeAspect="1"/>
          </p:cNvPicPr>
          <p:nvPr/>
        </p:nvPicPr>
        <p:blipFill rotWithShape="1">
          <a:blip r:embed="rId2">
            <a:extLst>
              <a:ext uri="{28A0092B-C50C-407E-A947-70E740481C1C}">
                <a14:useLocalDpi xmlns:a14="http://schemas.microsoft.com/office/drawing/2010/main" val="0"/>
              </a:ext>
            </a:extLst>
          </a:blip>
          <a:srcRect l="15607" t="21103" r="1328" b="8138"/>
          <a:stretch/>
        </p:blipFill>
        <p:spPr>
          <a:xfrm>
            <a:off x="4239771" y="772023"/>
            <a:ext cx="7841486" cy="401883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AECB5E8-8EC4-0805-9C6C-43005B3D7A02}"/>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910835" y="5007371"/>
            <a:ext cx="2019228" cy="1663669"/>
          </a:xfrm>
          <a:prstGeom prst="rect">
            <a:avLst/>
          </a:prstGeom>
        </p:spPr>
      </p:pic>
    </p:spTree>
    <p:extLst>
      <p:ext uri="{BB962C8B-B14F-4D97-AF65-F5344CB8AC3E}">
        <p14:creationId xmlns:p14="http://schemas.microsoft.com/office/powerpoint/2010/main" val="2789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00069B-9D0F-7A2F-CB20-1FE9E3D89792}"/>
              </a:ext>
            </a:extLst>
          </p:cNvPr>
          <p:cNvSpPr>
            <a:spLocks noGrp="1"/>
          </p:cNvSpPr>
          <p:nvPr>
            <p:ph type="ctrTitle"/>
          </p:nvPr>
        </p:nvSpPr>
        <p:spPr>
          <a:xfrm>
            <a:off x="280329" y="762000"/>
            <a:ext cx="4333874" cy="3556782"/>
          </a:xfrm>
        </p:spPr>
        <p:txBody>
          <a:bodyPr>
            <a:normAutofit fontScale="90000"/>
          </a:bodyPr>
          <a:lstStyle/>
          <a:p>
            <a:pPr algn="l"/>
            <a:r>
              <a:rPr lang="en-US" sz="4400" b="1" dirty="0">
                <a:latin typeface="Times New Roman" panose="02020603050405020304" pitchFamily="18" charset="0"/>
                <a:ea typeface="Arial" panose="020B0604020202020204" pitchFamily="34" charset="0"/>
                <a:cs typeface="Arial" panose="020B0604020202020204" pitchFamily="34" charset="0"/>
              </a:rPr>
              <a:t>which guests' types cancel the most?</a:t>
            </a:r>
            <a:br>
              <a:rPr lang="en-US" sz="4400" b="1" dirty="0">
                <a:latin typeface="Times New Roman" panose="02020603050405020304" pitchFamily="18" charset="0"/>
                <a:ea typeface="Arial" panose="020B0604020202020204" pitchFamily="34" charset="0"/>
                <a:cs typeface="Arial" panose="020B0604020202020204" pitchFamily="34" charset="0"/>
              </a:rPr>
            </a:br>
            <a:br>
              <a:rPr lang="en-US" sz="4400" b="1" dirty="0">
                <a:latin typeface="Times New Roman" panose="02020603050405020304" pitchFamily="18" charset="0"/>
                <a:ea typeface="Arial" panose="020B0604020202020204" pitchFamily="34" charset="0"/>
                <a:cs typeface="Arial" panose="020B0604020202020204" pitchFamily="34" charset="0"/>
              </a:rPr>
            </a:br>
            <a:r>
              <a:rPr lang="en-US" sz="4400" b="1" dirty="0">
                <a:latin typeface="Times New Roman" panose="02020603050405020304" pitchFamily="18" charset="0"/>
                <a:ea typeface="Arial" panose="020B0604020202020204" pitchFamily="34" charset="0"/>
                <a:cs typeface="Arial" panose="020B0604020202020204" pitchFamily="34" charset="0"/>
              </a:rPr>
              <a:t>Transient cancel the most</a:t>
            </a:r>
            <a:br>
              <a:rPr lang="en-US" sz="4400" b="1" dirty="0">
                <a:latin typeface="Times New Roman" panose="02020603050405020304" pitchFamily="18" charset="0"/>
                <a:ea typeface="Arial" panose="020B0604020202020204" pitchFamily="34" charset="0"/>
                <a:cs typeface="Arial" panose="020B0604020202020204" pitchFamily="34" charset="0"/>
              </a:rPr>
            </a:br>
            <a:r>
              <a:rPr lang="en-US" sz="4400" b="1" dirty="0">
                <a:latin typeface="Times New Roman" panose="02020603050405020304" pitchFamily="18" charset="0"/>
                <a:ea typeface="Arial" panose="020B0604020202020204" pitchFamily="34" charset="0"/>
                <a:cs typeface="Arial" panose="020B0604020202020204" pitchFamily="34" charset="0"/>
              </a:rPr>
              <a:t>contract cancel the least</a:t>
            </a:r>
            <a:endParaRPr lang="en-GB" sz="4400" dirty="0"/>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36"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7"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8"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0DBAC725-B344-FEF1-2635-D9E16D1D52AD}"/>
              </a:ext>
            </a:extLst>
          </p:cNvPr>
          <p:cNvPicPr>
            <a:picLocks noChangeAspect="1"/>
          </p:cNvPicPr>
          <p:nvPr/>
        </p:nvPicPr>
        <p:blipFill rotWithShape="1">
          <a:blip r:embed="rId2">
            <a:extLst>
              <a:ext uri="{28A0092B-C50C-407E-A947-70E740481C1C}">
                <a14:useLocalDpi xmlns:a14="http://schemas.microsoft.com/office/drawing/2010/main" val="0"/>
              </a:ext>
            </a:extLst>
          </a:blip>
          <a:srcRect l="27634" t="21776" b="8496"/>
          <a:stretch/>
        </p:blipFill>
        <p:spPr>
          <a:xfrm>
            <a:off x="5228184" y="762000"/>
            <a:ext cx="6791123" cy="3556782"/>
          </a:xfrm>
          <a:prstGeom prst="rect">
            <a:avLst/>
          </a:prstGeom>
        </p:spPr>
      </p:pic>
      <p:pic>
        <p:nvPicPr>
          <p:cNvPr id="16" name="Picture 15" descr="A picture containing diagram&#10;&#10;Description automatically generated">
            <a:extLst>
              <a:ext uri="{FF2B5EF4-FFF2-40B4-BE49-F238E27FC236}">
                <a16:creationId xmlns:a16="http://schemas.microsoft.com/office/drawing/2014/main" id="{AEAB75D6-AD87-273E-A5BD-CB45DCCCAA38}"/>
              </a:ext>
            </a:extLst>
          </p:cNvPr>
          <p:cNvPicPr>
            <a:picLocks noChangeAspect="1"/>
          </p:cNvPicPr>
          <p:nvPr/>
        </p:nvPicPr>
        <p:blipFill rotWithShape="1">
          <a:blip r:embed="rId3">
            <a:extLst>
              <a:ext uri="{28A0092B-C50C-407E-A947-70E740481C1C}">
                <a14:useLocalDpi xmlns:a14="http://schemas.microsoft.com/office/drawing/2010/main" val="0"/>
              </a:ext>
            </a:extLst>
          </a:blip>
          <a:srcRect l="45521" r="22128"/>
          <a:stretch/>
        </p:blipFill>
        <p:spPr>
          <a:xfrm>
            <a:off x="9976633" y="4987806"/>
            <a:ext cx="2019228" cy="1663669"/>
          </a:xfrm>
          <a:prstGeom prst="rect">
            <a:avLst/>
          </a:prstGeom>
        </p:spPr>
      </p:pic>
    </p:spTree>
    <p:extLst>
      <p:ext uri="{BB962C8B-B14F-4D97-AF65-F5344CB8AC3E}">
        <p14:creationId xmlns:p14="http://schemas.microsoft.com/office/powerpoint/2010/main" val="22998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1588</TotalTime>
  <Words>651</Words>
  <Application>Microsoft Office PowerPoint</Application>
  <PresentationFormat>Widescreen</PresentationFormat>
  <Paragraphs>60</Paragraphs>
  <Slides>21</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Avenir Next LT Pro</vt:lpstr>
      <vt:lpstr>Avenir Next LT Pro Light</vt:lpstr>
      <vt:lpstr>Calibri</vt:lpstr>
      <vt:lpstr>Open Sans</vt:lpstr>
      <vt:lpstr>Sitka Subheading</vt:lpstr>
      <vt:lpstr>Times New Roman</vt:lpstr>
      <vt:lpstr>PebbleVTI</vt:lpstr>
      <vt:lpstr>Hotel demand cancellation</vt:lpstr>
      <vt:lpstr>Introduction:</vt:lpstr>
      <vt:lpstr>Objective:</vt:lpstr>
      <vt:lpstr>Problem:</vt:lpstr>
      <vt:lpstr>Importance of the problems:</vt:lpstr>
      <vt:lpstr>Visualizations </vt:lpstr>
      <vt:lpstr>What is the effect of booking changes on Cancellations?   Through this correlation we found the relationship between the cancelation and booking change negative. </vt:lpstr>
      <vt:lpstr>Does deposit effect cancellation?  The percentage of cancellations is higher for city hotels  </vt:lpstr>
      <vt:lpstr>which guests' types cancel the most?  Transient cancel the most contract cancel the least</vt:lpstr>
      <vt:lpstr>How do the cancellation distribute across various countries?  For resort hotel the highest cancellation is from EGY , SAU  city hotel the highest cancellation is THA. </vt:lpstr>
      <vt:lpstr>By which marketing segment countries get effected?  to see what kind marketing segment can attract people from specific countries. For examples aviation attract guests from NLD, DUA and AUS. </vt:lpstr>
      <vt:lpstr>Which year has the most cancellation?  The cancellation for resort hotel from 2017 to 2022 is less than city hotel. for both hotels in 2023 the hotel will have less cancellation than previous year</vt:lpstr>
      <vt:lpstr>Which Month has Highest and least count of booking By Hotel Type?  Resort hotel has the best month from September to august .City hotel best months from November to January . </vt:lpstr>
      <vt:lpstr>which room type generates highest Average daily rate?  Resort hotel have 10 different types room. L room generate AVG ADR by 143.25.City hotel have 9 different room, K room generate AVG ADR by 93.44. </vt:lpstr>
      <vt:lpstr>Is there a relationship between waiting list and cancellation? Through this correlation we found the relationship between the cancelation and waiting time positive. </vt:lpstr>
      <vt:lpstr>Can the lead time increase the total stay?  Through this correlation we found the relationship between the lead time and total stay positive. </vt:lpstr>
      <vt:lpstr>This graph show simple statics for city and resort hotel</vt:lpstr>
      <vt:lpstr>Recommendation:</vt:lpstr>
      <vt:lpstr>Conclusion:</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demand cancellation</dc:title>
  <dc:creator>Maha Abdalla Aly Abd</dc:creator>
  <cp:lastModifiedBy>Maha Abdalla Aly Abd</cp:lastModifiedBy>
  <cp:revision>5</cp:revision>
  <dcterms:created xsi:type="dcterms:W3CDTF">2022-06-29T19:10:53Z</dcterms:created>
  <dcterms:modified xsi:type="dcterms:W3CDTF">2022-07-01T13:08:58Z</dcterms:modified>
</cp:coreProperties>
</file>